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Rectangle 1"/>
          <p:cNvSpPr/>
          <p:nvPr/>
        </p:nvSpPr>
        <p:spPr>
          <a:xfrm>
            <a:off x="0" y="5623560"/>
            <a:ext cx="12191695" cy="1234440"/>
          </a:xfrm>
          <a:prstGeom prst="rect">
            <a:avLst/>
          </a:prstGeom>
          <a:solidFill>
            <a:srgbClr val="1A29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logo-roast-my-page-white.png"/>
          <p:cNvPicPr>
            <a:picLocks noChangeAspect="1"/>
          </p:cNvPicPr>
          <p:nvPr/>
        </p:nvPicPr>
        <p:blipFill>
          <a:blip r:embed="rId2"/>
          <a:stretch>
            <a:fillRect/>
          </a:stretch>
        </p:blipFill>
        <p:spPr>
          <a:xfrm>
            <a:off x="566928" y="502920"/>
            <a:ext cx="2103120" cy="1481531"/>
          </a:xfrm>
          <a:prstGeom prst="rect">
            <a:avLst/>
          </a:prstGeom>
        </p:spPr>
      </p:pic>
      <p:pic>
        <p:nvPicPr>
          <p:cNvPr id="4" name="Picture 3" descr="hw-mark-white.png"/>
          <p:cNvPicPr>
            <a:picLocks noChangeAspect="1"/>
          </p:cNvPicPr>
          <p:nvPr/>
        </p:nvPicPr>
        <p:blipFill>
          <a:blip r:embed="rId3"/>
          <a:stretch>
            <a:fillRect/>
          </a:stretch>
        </p:blipFill>
        <p:spPr>
          <a:xfrm>
            <a:off x="2697480" y="548640"/>
            <a:ext cx="237744" cy="245150"/>
          </a:xfrm>
          <a:prstGeom prst="rect">
            <a:avLst/>
          </a:prstGeom>
        </p:spPr>
      </p:pic>
      <p:sp>
        <p:nvSpPr>
          <p:cNvPr id="5" name="Rectangle 4"/>
          <p:cNvSpPr/>
          <p:nvPr/>
        </p:nvSpPr>
        <p:spPr>
          <a:xfrm>
            <a:off x="10241280" y="411480"/>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ectangle 5"/>
          <p:cNvSpPr/>
          <p:nvPr/>
        </p:nvSpPr>
        <p:spPr>
          <a:xfrm>
            <a:off x="10415015" y="411480"/>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10588752" y="411480"/>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10762488" y="411480"/>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0936224" y="411480"/>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ectangle 9"/>
          <p:cNvSpPr/>
          <p:nvPr/>
        </p:nvSpPr>
        <p:spPr>
          <a:xfrm>
            <a:off x="11109959" y="411480"/>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10241280" y="585216"/>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10415015" y="585216"/>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10588752" y="585216"/>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10762488" y="585216"/>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10936224" y="585216"/>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11109959" y="585216"/>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10241280" y="758952"/>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10415015" y="758952"/>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ectangle 18"/>
          <p:cNvSpPr/>
          <p:nvPr/>
        </p:nvSpPr>
        <p:spPr>
          <a:xfrm>
            <a:off x="10588752" y="758952"/>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ectangle 19"/>
          <p:cNvSpPr/>
          <p:nvPr/>
        </p:nvSpPr>
        <p:spPr>
          <a:xfrm>
            <a:off x="10762488" y="758952"/>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ectangle 20"/>
          <p:cNvSpPr/>
          <p:nvPr/>
        </p:nvSpPr>
        <p:spPr>
          <a:xfrm>
            <a:off x="10936224" y="758952"/>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ectangle 21"/>
          <p:cNvSpPr/>
          <p:nvPr/>
        </p:nvSpPr>
        <p:spPr>
          <a:xfrm>
            <a:off x="11109959" y="758952"/>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ectangle 22"/>
          <p:cNvSpPr/>
          <p:nvPr/>
        </p:nvSpPr>
        <p:spPr>
          <a:xfrm>
            <a:off x="10241280" y="932688"/>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ectangle 23"/>
          <p:cNvSpPr/>
          <p:nvPr/>
        </p:nvSpPr>
        <p:spPr>
          <a:xfrm>
            <a:off x="10415015" y="932688"/>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ectangle 24"/>
          <p:cNvSpPr/>
          <p:nvPr/>
        </p:nvSpPr>
        <p:spPr>
          <a:xfrm>
            <a:off x="10588752" y="932688"/>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ectangle 25"/>
          <p:cNvSpPr/>
          <p:nvPr/>
        </p:nvSpPr>
        <p:spPr>
          <a:xfrm>
            <a:off x="10762488" y="932688"/>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Rectangle 26"/>
          <p:cNvSpPr/>
          <p:nvPr/>
        </p:nvSpPr>
        <p:spPr>
          <a:xfrm>
            <a:off x="10936224" y="932688"/>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11109959" y="932688"/>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548640" y="2148840"/>
            <a:ext cx="11155680" cy="1097280"/>
          </a:xfrm>
          <a:prstGeom prst="rect">
            <a:avLst/>
          </a:prstGeom>
          <a:noFill/>
        </p:spPr>
        <p:txBody>
          <a:bodyPr wrap="square" lIns="36576" rIns="36576" tIns="36576" bIns="36576" anchor="t"/>
          <a:lstStyle/>
          <a:p>
            <a:pPr algn="l">
              <a:lnSpc>
                <a:spcPct val="100000"/>
              </a:lnSpc>
            </a:pPr>
            <a:r>
              <a:rPr sz="5600" b="0">
                <a:solidFill>
                  <a:srgbClr val="F15D22"/>
                </a:solidFill>
                <a:latin typeface="Anton"/>
                <a:ea typeface="Anton"/>
                <a:cs typeface="Anton"/>
              </a:rPr>
              <a:t>HYBRIDWORKS-ESIKATSELU.VERCEL.APP</a:t>
            </a:r>
          </a:p>
        </p:txBody>
      </p:sp>
      <p:sp>
        <p:nvSpPr>
          <p:cNvPr id="30" name="TextBox 29"/>
          <p:cNvSpPr txBox="1"/>
          <p:nvPr/>
        </p:nvSpPr>
        <p:spPr>
          <a:xfrm>
            <a:off x="548640" y="3108960"/>
            <a:ext cx="11155680" cy="1005840"/>
          </a:xfrm>
          <a:prstGeom prst="rect">
            <a:avLst/>
          </a:prstGeom>
          <a:noFill/>
        </p:spPr>
        <p:txBody>
          <a:bodyPr wrap="square" lIns="36576" rIns="36576" tIns="36576" bIns="36576" anchor="t"/>
          <a:lstStyle/>
          <a:p>
            <a:pPr algn="l">
              <a:lnSpc>
                <a:spcPct val="100000"/>
              </a:lnSpc>
            </a:pPr>
            <a:r>
              <a:rPr sz="6100" b="0">
                <a:solidFill>
                  <a:srgbClr val="FFFFFF"/>
                </a:solidFill>
                <a:latin typeface="Anton"/>
                <a:ea typeface="Anton"/>
                <a:cs typeface="Anton"/>
              </a:rPr>
              <a:t>VERKKOSIVUARVIO</a:t>
            </a:r>
          </a:p>
        </p:txBody>
      </p:sp>
      <p:sp>
        <p:nvSpPr>
          <p:cNvPr id="31" name="TextBox 30"/>
          <p:cNvSpPr txBox="1"/>
          <p:nvPr/>
        </p:nvSpPr>
        <p:spPr>
          <a:xfrm>
            <a:off x="594360" y="4206240"/>
            <a:ext cx="5852160" cy="914400"/>
          </a:xfrm>
          <a:prstGeom prst="rect">
            <a:avLst/>
          </a:prstGeom>
          <a:noFill/>
        </p:spPr>
        <p:txBody>
          <a:bodyPr wrap="square" lIns="36576" rIns="36576" tIns="36576" bIns="36576" anchor="t"/>
          <a:lstStyle/>
          <a:p>
            <a:pPr algn="l">
              <a:lnSpc>
                <a:spcPct val="118000"/>
              </a:lnSpc>
            </a:pPr>
            <a:r>
              <a:rPr sz="1600" b="0">
                <a:solidFill>
                  <a:srgbClr val="9FB2BE"/>
                </a:solidFill>
                <a:latin typeface="Heebo"/>
                <a:ea typeface="Heebo"/>
                <a:cs typeface="Heebo"/>
              </a:rPr>
              <a:t>Siisti ja nopea sivu, joka kertoo tuotteesta kahteen kertaan mutta tekijästään ei juuri mitään.</a:t>
            </a:r>
          </a:p>
        </p:txBody>
      </p:sp>
      <p:sp>
        <p:nvSpPr>
          <p:cNvPr id="32" name="Rounded Rectangle 31"/>
          <p:cNvSpPr/>
          <p:nvPr/>
        </p:nvSpPr>
        <p:spPr>
          <a:xfrm>
            <a:off x="6766560" y="4315968"/>
            <a:ext cx="2286000" cy="47548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400" b="1">
                <a:solidFill>
                  <a:srgbClr val="FFFFFF"/>
                </a:solidFill>
                <a:latin typeface="Heebo"/>
                <a:ea typeface="Heebo"/>
                <a:cs typeface="Heebo"/>
              </a:rPr>
              <a:t>Kokonaisarvio 21/35</a:t>
            </a:r>
          </a:p>
        </p:txBody>
      </p:sp>
      <p:sp>
        <p:nvSpPr>
          <p:cNvPr id="33" name="Rounded Rectangle 32"/>
          <p:cNvSpPr/>
          <p:nvPr/>
        </p:nvSpPr>
        <p:spPr>
          <a:xfrm>
            <a:off x="9189720" y="4315968"/>
            <a:ext cx="2377440" cy="475488"/>
          </a:xfrm>
          <a:prstGeom prst="roundRect">
            <a:avLst>
              <a:gd name="adj" fmla="val 50000"/>
            </a:avLst>
          </a:prstGeom>
          <a:noFill/>
          <a:ln w="12700">
            <a:solidFill>
              <a:srgbClr val="5FC4C9"/>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400" b="1">
                <a:solidFill>
                  <a:srgbClr val="5FC4C9"/>
                </a:solidFill>
                <a:latin typeface="Heebo"/>
                <a:ea typeface="Heebo"/>
                <a:cs typeface="Heebo"/>
              </a:rPr>
              <a:t>Löydettävyys 2/5</a:t>
            </a:r>
          </a:p>
        </p:txBody>
      </p:sp>
      <p:sp>
        <p:nvSpPr>
          <p:cNvPr id="34" name="TextBox 33"/>
          <p:cNvSpPr txBox="1"/>
          <p:nvPr/>
        </p:nvSpPr>
        <p:spPr>
          <a:xfrm>
            <a:off x="594360" y="5989320"/>
            <a:ext cx="5943600" cy="411480"/>
          </a:xfrm>
          <a:prstGeom prst="rect">
            <a:avLst/>
          </a:prstGeom>
          <a:noFill/>
        </p:spPr>
        <p:txBody>
          <a:bodyPr wrap="square" lIns="36576" rIns="36576" tIns="36576" bIns="36576" anchor="t"/>
          <a:lstStyle/>
          <a:p>
            <a:pPr algn="l">
              <a:lnSpc>
                <a:spcPct val="118000"/>
              </a:lnSpc>
            </a:pPr>
            <a:r>
              <a:rPr sz="1400" b="0">
                <a:solidFill>
                  <a:srgbClr val="FFFFFF"/>
                </a:solidFill>
                <a:latin typeface="Heebo"/>
                <a:ea typeface="Heebo"/>
                <a:cs typeface="Heebo"/>
              </a:rPr>
              <a:t>Arvioitu 20.10.2026  ·  7 osa-aluetta  ·  löydettävyys</a:t>
            </a:r>
          </a:p>
        </p:txBody>
      </p:sp>
      <p:pic>
        <p:nvPicPr>
          <p:cNvPr id="35" name="Picture 34" descr="hw-lockup-horizontal-white.png"/>
          <p:cNvPicPr>
            <a:picLocks noChangeAspect="1"/>
          </p:cNvPicPr>
          <p:nvPr/>
        </p:nvPicPr>
        <p:blipFill>
          <a:blip r:embed="rId4"/>
          <a:stretch>
            <a:fillRect/>
          </a:stretch>
        </p:blipFill>
        <p:spPr>
          <a:xfrm>
            <a:off x="411480" y="6473952"/>
            <a:ext cx="868680" cy="196625"/>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3" fill="hold">
                      <p:stCondLst>
                        <p:cond delay="indefinite"/>
                        <p:cond evt="onBegin" delay="0">
                          <p:tn val="2"/>
                        </p:cond>
                      </p:stCondLst>
                      <p:childTnLst>
                        <p:par>
                          <p:cTn id="9"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5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500"/>
                                        <p:tgtEl>
                                          <p:spTgt spid="4"/>
                                        </p:tgtEl>
                                      </p:cBhvr>
                                    </p:animEffect>
                                  </p:childTnLst>
                                </p:cTn>
                              </p:par>
                            </p:childTnLst>
                          </p:cTn>
                        </p:par>
                        <p:par>
                          <p:cTn id="13" fill="hold">
                            <p:stCondLst>
                              <p:cond delay="350"/>
                            </p:stCondLst>
                            <p:childTnLst>
                              <p:par>
                                <p:cTn id="10" presetID="10" presetClass="entr" presetSubtype="0"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par>
                          <p:cTn id="17"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par>
                          <p:cTn id="21" fill="hold">
                            <p:stCondLst>
                              <p:cond delay="1050"/>
                            </p:stCondLst>
                            <p:childTnLst>
                              <p:par>
                                <p:cTn id="18" presetID="10" presetClass="entr" presetSubtype="0"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childTnLst>
                          </p:cTn>
                        </p:par>
                        <p:par>
                          <p:cTn id="28" fill="hold">
                            <p:stCondLst>
                              <p:cond delay="1400"/>
                            </p:stCondLst>
                            <p:childTnLst>
                              <p:par>
                                <p:cTn id="22" presetID="10" presetClass="entr" presetSubtype="0"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childTnLst>
                          </p:cTn>
                        </p:par>
                        <p:par>
                          <p:cTn id="32" fill="hold">
                            <p:stCondLst>
                              <p:cond delay="1750"/>
                            </p:stCondLst>
                            <p:childTnLst>
                              <p:par>
                                <p:cTn id="29" presetID="10" presetClass="entr" presetSubtype="0"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Lst>
  </p:timing>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Rectangle 1"/>
          <p:cNvSpPr/>
          <p:nvPr/>
        </p:nvSpPr>
        <p:spPr>
          <a:xfrm>
            <a:off x="0" y="4754880"/>
            <a:ext cx="12191695" cy="1600200"/>
          </a:xfrm>
          <a:prstGeom prst="rect">
            <a:avLst/>
          </a:prstGeom>
          <a:solidFill>
            <a:srgbClr val="1A29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621792" y="685800"/>
            <a:ext cx="5669280" cy="1737360"/>
          </a:xfrm>
          <a:prstGeom prst="rect">
            <a:avLst/>
          </a:prstGeom>
          <a:noFill/>
        </p:spPr>
        <p:txBody>
          <a:bodyPr wrap="square" lIns="36576" rIns="36576" tIns="36576" bIns="36576" anchor="t"/>
          <a:lstStyle/>
          <a:p>
            <a:pPr algn="l">
              <a:lnSpc>
                <a:spcPct val="100000"/>
              </a:lnSpc>
            </a:pPr>
            <a:r>
              <a:rPr sz="5000" b="0">
                <a:solidFill>
                  <a:srgbClr val="F15D22"/>
                </a:solidFill>
                <a:latin typeface="Anton"/>
                <a:ea typeface="Anton"/>
                <a:cs typeface="Anton"/>
              </a:rPr>
              <a:t>KOKONAISARVIO</a:t>
            </a:r>
            <a:r>
              <a:rPr sz="5000" b="0">
                <a:solidFill>
                  <a:srgbClr val="FFFFFF"/>
                </a:solidFill>
                <a:latin typeface="Anton"/>
                <a:ea typeface="Anton"/>
                <a:cs typeface="Anton"/>
              </a:rPr>
              <a:t> JA OSA-ALUEET</a:t>
            </a:r>
          </a:p>
        </p:txBody>
      </p:sp>
      <p:sp>
        <p:nvSpPr>
          <p:cNvPr id="4" name="TextBox 3"/>
          <p:cNvSpPr txBox="1"/>
          <p:nvPr/>
        </p:nvSpPr>
        <p:spPr>
          <a:xfrm>
            <a:off x="621792" y="2514600"/>
            <a:ext cx="5394960" cy="822960"/>
          </a:xfrm>
          <a:prstGeom prst="rect">
            <a:avLst/>
          </a:prstGeom>
          <a:noFill/>
        </p:spPr>
        <p:txBody>
          <a:bodyPr wrap="square" lIns="36576" rIns="36576" tIns="36576" bIns="36576" anchor="t"/>
          <a:lstStyle/>
          <a:p>
            <a:pPr algn="l">
              <a:lnSpc>
                <a:spcPct val="118000"/>
              </a:lnSpc>
            </a:pPr>
            <a:r>
              <a:rPr sz="1700" b="1">
                <a:solidFill>
                  <a:srgbClr val="FFFFFF"/>
                </a:solidFill>
                <a:latin typeface="Heebo"/>
                <a:ea typeface="Heebo"/>
                <a:cs typeface="Heebo"/>
              </a:rPr>
              <a:t>Siisti ja nopea sivu, joka kertoo tuotteesta kahteen kertaan mutta tekijästään ei juuri mitään.</a:t>
            </a:r>
          </a:p>
        </p:txBody>
      </p:sp>
      <p:sp>
        <p:nvSpPr>
          <p:cNvPr id="5" name="TextBox 4"/>
          <p:cNvSpPr txBox="1"/>
          <p:nvPr/>
        </p:nvSpPr>
        <p:spPr>
          <a:xfrm>
            <a:off x="621792" y="3310128"/>
            <a:ext cx="5486400" cy="1298448"/>
          </a:xfrm>
          <a:prstGeom prst="rect">
            <a:avLst/>
          </a:prstGeom>
          <a:noFill/>
        </p:spPr>
        <p:txBody>
          <a:bodyPr wrap="square" lIns="36576" rIns="36576" tIns="36576" bIns="36576" anchor="t"/>
          <a:lstStyle/>
          <a:p>
            <a:pPr algn="l">
              <a:lnSpc>
                <a:spcPct val="118000"/>
              </a:lnSpc>
            </a:pPr>
            <a:r>
              <a:rPr sz="1000" b="0">
                <a:solidFill>
                  <a:srgbClr val="9FB2BE"/>
                </a:solidFill>
                <a:latin typeface="Heebo"/>
                <a:ea typeface="Heebo"/>
                <a:cs typeface="Heebo"/>
              </a:rPr>
              <a:t>Ensinäkymä toimii: pääviesti kertoo yhdellä lauseella, mitä tehdään ja kenelle, ja yksi musta nappi on selvä seuraava askel myös puhelimella. Sivu on kevyt (0,27 Mt) ja ehjä. Tekijäsivuksi se on kuitenkin ohut: sivulla ei ole nimeä, Y-tunnusta, osoitetta eikä sähköpostia, ja suurin osa sisällöstä toistaa tuotesivua. Kuvina on vain logoja, vaikka tuote on visuaalinen esitys ja video. H1 on logokuva, ja hinnan kohdalla ei ole nappia. Nopeimmat korjaukset ovat yritystiedot alatunnisteeseen ja nappi hintarivin alle.</a:t>
            </a:r>
          </a:p>
        </p:txBody>
      </p:sp>
      <p:sp>
        <p:nvSpPr>
          <p:cNvPr id="6" name="TextBox 5"/>
          <p:cNvSpPr txBox="1"/>
          <p:nvPr/>
        </p:nvSpPr>
        <p:spPr>
          <a:xfrm>
            <a:off x="6583680" y="411480"/>
            <a:ext cx="5120640" cy="2286000"/>
          </a:xfrm>
          <a:prstGeom prst="rect">
            <a:avLst/>
          </a:prstGeom>
          <a:noFill/>
        </p:spPr>
        <p:txBody>
          <a:bodyPr wrap="square" lIns="36576" rIns="36576" tIns="36576" bIns="36576" anchor="t"/>
          <a:lstStyle/>
          <a:p>
            <a:pPr algn="l">
              <a:lnSpc>
                <a:spcPct val="95000"/>
              </a:lnSpc>
            </a:pPr>
            <a:r>
              <a:rPr sz="13000" b="0">
                <a:solidFill>
                  <a:srgbClr val="F15D22"/>
                </a:solidFill>
                <a:latin typeface="Anton"/>
                <a:ea typeface="Anton"/>
                <a:cs typeface="Anton"/>
              </a:rPr>
              <a:t>21</a:t>
            </a:r>
            <a:r>
              <a:rPr sz="13000" b="0">
                <a:solidFill>
                  <a:srgbClr val="FFFFFF"/>
                </a:solidFill>
                <a:latin typeface="Anton"/>
                <a:ea typeface="Anton"/>
                <a:cs typeface="Anton"/>
              </a:rPr>
              <a:t>/35</a:t>
            </a:r>
          </a:p>
        </p:txBody>
      </p:sp>
      <p:sp>
        <p:nvSpPr>
          <p:cNvPr id="7" name="TextBox 6"/>
          <p:cNvSpPr txBox="1"/>
          <p:nvPr/>
        </p:nvSpPr>
        <p:spPr>
          <a:xfrm>
            <a:off x="6629400" y="2743200"/>
            <a:ext cx="4937760" cy="365760"/>
          </a:xfrm>
          <a:prstGeom prst="rect">
            <a:avLst/>
          </a:prstGeom>
          <a:noFill/>
        </p:spPr>
        <p:txBody>
          <a:bodyPr wrap="square" lIns="36576" rIns="36576" tIns="36576" bIns="36576" anchor="t"/>
          <a:lstStyle/>
          <a:p>
            <a:pPr algn="l">
              <a:lnSpc>
                <a:spcPct val="118000"/>
              </a:lnSpc>
            </a:pPr>
            <a:r>
              <a:rPr sz="1400" b="1">
                <a:solidFill>
                  <a:srgbClr val="FFFFFF"/>
                </a:solidFill>
                <a:latin typeface="Heebo"/>
                <a:ea typeface="Heebo"/>
                <a:cs typeface="Heebo"/>
              </a:rPr>
              <a:t>PISTETTÄ SEITSEMÄSTÄ OSA-ALUEESTA</a:t>
            </a:r>
          </a:p>
        </p:txBody>
      </p:sp>
      <p:sp>
        <p:nvSpPr>
          <p:cNvPr id="8" name="TextBox 7"/>
          <p:cNvSpPr txBox="1"/>
          <p:nvPr/>
        </p:nvSpPr>
        <p:spPr>
          <a:xfrm>
            <a:off x="6629400" y="3154680"/>
            <a:ext cx="4937760" cy="1005840"/>
          </a:xfrm>
          <a:prstGeom prst="rect">
            <a:avLst/>
          </a:prstGeom>
          <a:noFill/>
        </p:spPr>
        <p:txBody>
          <a:bodyPr wrap="square" lIns="36576" rIns="36576" tIns="36576" bIns="36576" anchor="t"/>
          <a:lstStyle/>
          <a:p>
            <a:pPr algn="l">
              <a:lnSpc>
                <a:spcPct val="118000"/>
              </a:lnSpc>
            </a:pPr>
            <a:r>
              <a:rPr sz="1300" b="0">
                <a:solidFill>
                  <a:srgbClr val="9FB2BE"/>
                </a:solidFill>
                <a:latin typeface="Heebo"/>
                <a:ea typeface="Heebo"/>
                <a:cs typeface="Heebo"/>
              </a:rPr>
              <a:t>Vahvin: Visuaalisuus (4/5). Heikoin: Luottamus (2/5).</a:t>
            </a:r>
          </a:p>
          <a:p>
            <a:pPr algn="l">
              <a:lnSpc>
                <a:spcPct val="118000"/>
              </a:lnSpc>
            </a:pPr>
            <a:r>
              <a:rPr sz="1300" b="0">
                <a:solidFill>
                  <a:srgbClr val="9FB2BE"/>
                </a:solidFill>
                <a:latin typeface="Heebo"/>
                <a:ea typeface="Heebo"/>
                <a:cs typeface="Heebo"/>
              </a:rPr>
              <a:t>Löydettävyys 2/5 on erillinen lisäosa eikä sisälly kokonaispisteisiin.</a:t>
            </a:r>
          </a:p>
        </p:txBody>
      </p:sp>
      <p:sp>
        <p:nvSpPr>
          <p:cNvPr id="9" name="TextBox 8"/>
          <p:cNvSpPr txBox="1"/>
          <p:nvPr/>
        </p:nvSpPr>
        <p:spPr>
          <a:xfrm>
            <a:off x="621792" y="4956048"/>
            <a:ext cx="1472575" cy="320040"/>
          </a:xfrm>
          <a:prstGeom prst="rect">
            <a:avLst/>
          </a:prstGeom>
          <a:noFill/>
        </p:spPr>
        <p:txBody>
          <a:bodyPr wrap="square" lIns="36576" rIns="36576" tIns="36576" bIns="36576" anchor="t"/>
          <a:lstStyle/>
          <a:p>
            <a:pPr algn="l">
              <a:lnSpc>
                <a:spcPct val="118000"/>
              </a:lnSpc>
            </a:pPr>
            <a:r>
              <a:rPr sz="1200" b="1">
                <a:solidFill>
                  <a:srgbClr val="9FB2BE"/>
                </a:solidFill>
                <a:latin typeface="Heebo"/>
                <a:ea typeface="Heebo"/>
                <a:cs typeface="Heebo"/>
              </a:rPr>
              <a:t>Kohderyhmä</a:t>
            </a:r>
          </a:p>
        </p:txBody>
      </p:sp>
      <p:sp>
        <p:nvSpPr>
          <p:cNvPr id="10" name="TextBox 9"/>
          <p:cNvSpPr txBox="1"/>
          <p:nvPr/>
        </p:nvSpPr>
        <p:spPr>
          <a:xfrm>
            <a:off x="621792" y="5285232"/>
            <a:ext cx="1472575" cy="640080"/>
          </a:xfrm>
          <a:prstGeom prst="rect">
            <a:avLst/>
          </a:prstGeom>
          <a:noFill/>
        </p:spPr>
        <p:txBody>
          <a:bodyPr wrap="square" lIns="36576" rIns="36576" tIns="36576" bIns="36576" anchor="t"/>
          <a:lstStyle/>
          <a:p>
            <a:pPr algn="l">
              <a:lnSpc>
                <a:spcPct val="118000"/>
              </a:lnSpc>
            </a:pPr>
            <a:r>
              <a:rPr sz="3400" b="0">
                <a:solidFill>
                  <a:srgbClr val="FFFFFF"/>
                </a:solidFill>
                <a:latin typeface="Anton"/>
                <a:ea typeface="Anton"/>
                <a:cs typeface="Anton"/>
              </a:rPr>
              <a:t>3</a:t>
            </a:r>
            <a:r>
              <a:rPr sz="3400" b="0">
                <a:solidFill>
                  <a:srgbClr val="FFFFFF"/>
                </a:solidFill>
                <a:latin typeface="Anton"/>
                <a:ea typeface="Anton"/>
                <a:cs typeface="Anton"/>
              </a:rPr>
              <a:t>/5</a:t>
            </a:r>
          </a:p>
        </p:txBody>
      </p:sp>
      <p:sp>
        <p:nvSpPr>
          <p:cNvPr id="11" name="Rounded Rectangle 10"/>
          <p:cNvSpPr/>
          <p:nvPr/>
        </p:nvSpPr>
        <p:spPr>
          <a:xfrm>
            <a:off x="621792"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896112"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1170432"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ounded Rectangle 13"/>
          <p:cNvSpPr/>
          <p:nvPr/>
        </p:nvSpPr>
        <p:spPr>
          <a:xfrm>
            <a:off x="1444752" y="6035040"/>
            <a:ext cx="219456" cy="91440"/>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1719072" y="6035040"/>
            <a:ext cx="219456" cy="91440"/>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2185807" y="4956048"/>
            <a:ext cx="1472575" cy="320040"/>
          </a:xfrm>
          <a:prstGeom prst="rect">
            <a:avLst/>
          </a:prstGeom>
          <a:noFill/>
        </p:spPr>
        <p:txBody>
          <a:bodyPr wrap="square" lIns="36576" rIns="36576" tIns="36576" bIns="36576" anchor="t"/>
          <a:lstStyle/>
          <a:p>
            <a:pPr algn="l">
              <a:lnSpc>
                <a:spcPct val="118000"/>
              </a:lnSpc>
            </a:pPr>
            <a:r>
              <a:rPr sz="1200" b="1">
                <a:solidFill>
                  <a:srgbClr val="9FB2BE"/>
                </a:solidFill>
                <a:latin typeface="Heebo"/>
                <a:ea typeface="Heebo"/>
                <a:cs typeface="Heebo"/>
              </a:rPr>
              <a:t>Viesti</a:t>
            </a:r>
          </a:p>
        </p:txBody>
      </p:sp>
      <p:sp>
        <p:nvSpPr>
          <p:cNvPr id="17" name="TextBox 16"/>
          <p:cNvSpPr txBox="1"/>
          <p:nvPr/>
        </p:nvSpPr>
        <p:spPr>
          <a:xfrm>
            <a:off x="2185807" y="5285232"/>
            <a:ext cx="1472575" cy="640080"/>
          </a:xfrm>
          <a:prstGeom prst="rect">
            <a:avLst/>
          </a:prstGeom>
          <a:noFill/>
        </p:spPr>
        <p:txBody>
          <a:bodyPr wrap="square" lIns="36576" rIns="36576" tIns="36576" bIns="36576" anchor="t"/>
          <a:lstStyle/>
          <a:p>
            <a:pPr algn="l">
              <a:lnSpc>
                <a:spcPct val="118000"/>
              </a:lnSpc>
            </a:pPr>
            <a:r>
              <a:rPr sz="3400" b="0">
                <a:solidFill>
                  <a:srgbClr val="FFFFFF"/>
                </a:solidFill>
                <a:latin typeface="Anton"/>
                <a:ea typeface="Anton"/>
                <a:cs typeface="Anton"/>
              </a:rPr>
              <a:t>3</a:t>
            </a:r>
            <a:r>
              <a:rPr sz="3400" b="0">
                <a:solidFill>
                  <a:srgbClr val="FFFFFF"/>
                </a:solidFill>
                <a:latin typeface="Anton"/>
                <a:ea typeface="Anton"/>
                <a:cs typeface="Anton"/>
              </a:rPr>
              <a:t>/5</a:t>
            </a:r>
          </a:p>
        </p:txBody>
      </p:sp>
      <p:sp>
        <p:nvSpPr>
          <p:cNvPr id="18" name="Rounded Rectangle 17"/>
          <p:cNvSpPr/>
          <p:nvPr/>
        </p:nvSpPr>
        <p:spPr>
          <a:xfrm>
            <a:off x="2185807"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ounded Rectangle 18"/>
          <p:cNvSpPr/>
          <p:nvPr/>
        </p:nvSpPr>
        <p:spPr>
          <a:xfrm>
            <a:off x="2460127"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2734447"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3008767" y="6035040"/>
            <a:ext cx="219456" cy="91440"/>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3283087" y="6035040"/>
            <a:ext cx="219456" cy="91440"/>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3749823" y="4956048"/>
            <a:ext cx="1472575" cy="320040"/>
          </a:xfrm>
          <a:prstGeom prst="rect">
            <a:avLst/>
          </a:prstGeom>
          <a:noFill/>
        </p:spPr>
        <p:txBody>
          <a:bodyPr wrap="square" lIns="36576" rIns="36576" tIns="36576" bIns="36576" anchor="t"/>
          <a:lstStyle/>
          <a:p>
            <a:pPr algn="l">
              <a:lnSpc>
                <a:spcPct val="118000"/>
              </a:lnSpc>
            </a:pPr>
            <a:r>
              <a:rPr sz="1100" b="1">
                <a:solidFill>
                  <a:srgbClr val="9FB2BE"/>
                </a:solidFill>
                <a:latin typeface="Heebo"/>
                <a:ea typeface="Heebo"/>
                <a:cs typeface="Heebo"/>
              </a:rPr>
              <a:t>Toimintakehotukset</a:t>
            </a:r>
          </a:p>
        </p:txBody>
      </p:sp>
      <p:sp>
        <p:nvSpPr>
          <p:cNvPr id="24" name="TextBox 23"/>
          <p:cNvSpPr txBox="1"/>
          <p:nvPr/>
        </p:nvSpPr>
        <p:spPr>
          <a:xfrm>
            <a:off x="3749823" y="5285232"/>
            <a:ext cx="1472575" cy="640080"/>
          </a:xfrm>
          <a:prstGeom prst="rect">
            <a:avLst/>
          </a:prstGeom>
          <a:noFill/>
        </p:spPr>
        <p:txBody>
          <a:bodyPr wrap="square" lIns="36576" rIns="36576" tIns="36576" bIns="36576" anchor="t"/>
          <a:lstStyle/>
          <a:p>
            <a:pPr algn="l">
              <a:lnSpc>
                <a:spcPct val="118000"/>
              </a:lnSpc>
            </a:pPr>
            <a:r>
              <a:rPr sz="3400" b="0">
                <a:solidFill>
                  <a:srgbClr val="FFFFFF"/>
                </a:solidFill>
                <a:latin typeface="Anton"/>
                <a:ea typeface="Anton"/>
                <a:cs typeface="Anton"/>
              </a:rPr>
              <a:t>3</a:t>
            </a:r>
            <a:r>
              <a:rPr sz="3400" b="0">
                <a:solidFill>
                  <a:srgbClr val="FFFFFF"/>
                </a:solidFill>
                <a:latin typeface="Anton"/>
                <a:ea typeface="Anton"/>
                <a:cs typeface="Anton"/>
              </a:rPr>
              <a:t>/5</a:t>
            </a:r>
          </a:p>
        </p:txBody>
      </p:sp>
      <p:sp>
        <p:nvSpPr>
          <p:cNvPr id="25" name="Rounded Rectangle 24"/>
          <p:cNvSpPr/>
          <p:nvPr/>
        </p:nvSpPr>
        <p:spPr>
          <a:xfrm>
            <a:off x="3749823"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ounded Rectangle 25"/>
          <p:cNvSpPr/>
          <p:nvPr/>
        </p:nvSpPr>
        <p:spPr>
          <a:xfrm>
            <a:off x="4024143"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Rounded Rectangle 26"/>
          <p:cNvSpPr/>
          <p:nvPr/>
        </p:nvSpPr>
        <p:spPr>
          <a:xfrm>
            <a:off x="4298463"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ounded Rectangle 27"/>
          <p:cNvSpPr/>
          <p:nvPr/>
        </p:nvSpPr>
        <p:spPr>
          <a:xfrm>
            <a:off x="4572783" y="6035040"/>
            <a:ext cx="219456" cy="91440"/>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Rounded Rectangle 28"/>
          <p:cNvSpPr/>
          <p:nvPr/>
        </p:nvSpPr>
        <p:spPr>
          <a:xfrm>
            <a:off x="4847103" y="6035040"/>
            <a:ext cx="219456" cy="91440"/>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5313839" y="4956048"/>
            <a:ext cx="1472575" cy="320040"/>
          </a:xfrm>
          <a:prstGeom prst="rect">
            <a:avLst/>
          </a:prstGeom>
          <a:noFill/>
        </p:spPr>
        <p:txBody>
          <a:bodyPr wrap="square" lIns="36576" rIns="36576" tIns="36576" bIns="36576" anchor="t"/>
          <a:lstStyle/>
          <a:p>
            <a:pPr algn="l">
              <a:lnSpc>
                <a:spcPct val="118000"/>
              </a:lnSpc>
            </a:pPr>
            <a:r>
              <a:rPr sz="1200" b="1">
                <a:solidFill>
                  <a:srgbClr val="9FB2BE"/>
                </a:solidFill>
                <a:latin typeface="Heebo"/>
                <a:ea typeface="Heebo"/>
                <a:cs typeface="Heebo"/>
              </a:rPr>
              <a:t>Luottamus</a:t>
            </a:r>
          </a:p>
        </p:txBody>
      </p:sp>
      <p:sp>
        <p:nvSpPr>
          <p:cNvPr id="31" name="TextBox 30"/>
          <p:cNvSpPr txBox="1"/>
          <p:nvPr/>
        </p:nvSpPr>
        <p:spPr>
          <a:xfrm>
            <a:off x="5313839" y="5285232"/>
            <a:ext cx="1472575" cy="640080"/>
          </a:xfrm>
          <a:prstGeom prst="rect">
            <a:avLst/>
          </a:prstGeom>
          <a:noFill/>
        </p:spPr>
        <p:txBody>
          <a:bodyPr wrap="square" lIns="36576" rIns="36576" tIns="36576" bIns="36576" anchor="t"/>
          <a:lstStyle/>
          <a:p>
            <a:pPr algn="l">
              <a:lnSpc>
                <a:spcPct val="118000"/>
              </a:lnSpc>
            </a:pPr>
            <a:r>
              <a:rPr sz="3400" b="0">
                <a:solidFill>
                  <a:srgbClr val="F15D22"/>
                </a:solidFill>
                <a:latin typeface="Anton"/>
                <a:ea typeface="Anton"/>
                <a:cs typeface="Anton"/>
              </a:rPr>
              <a:t>2</a:t>
            </a:r>
            <a:r>
              <a:rPr sz="3400" b="0">
                <a:solidFill>
                  <a:srgbClr val="FFFFFF"/>
                </a:solidFill>
                <a:latin typeface="Anton"/>
                <a:ea typeface="Anton"/>
                <a:cs typeface="Anton"/>
              </a:rPr>
              <a:t>/5</a:t>
            </a:r>
          </a:p>
        </p:txBody>
      </p:sp>
      <p:sp>
        <p:nvSpPr>
          <p:cNvPr id="32" name="Rounded Rectangle 31"/>
          <p:cNvSpPr/>
          <p:nvPr/>
        </p:nvSpPr>
        <p:spPr>
          <a:xfrm>
            <a:off x="5313839"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Rounded Rectangle 32"/>
          <p:cNvSpPr/>
          <p:nvPr/>
        </p:nvSpPr>
        <p:spPr>
          <a:xfrm>
            <a:off x="5588159"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Rounded Rectangle 33"/>
          <p:cNvSpPr/>
          <p:nvPr/>
        </p:nvSpPr>
        <p:spPr>
          <a:xfrm>
            <a:off x="5862479" y="6035040"/>
            <a:ext cx="219456" cy="91440"/>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Rounded Rectangle 34"/>
          <p:cNvSpPr/>
          <p:nvPr/>
        </p:nvSpPr>
        <p:spPr>
          <a:xfrm>
            <a:off x="6136799" y="6035040"/>
            <a:ext cx="219456" cy="91440"/>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Rounded Rectangle 35"/>
          <p:cNvSpPr/>
          <p:nvPr/>
        </p:nvSpPr>
        <p:spPr>
          <a:xfrm>
            <a:off x="6411119" y="6035040"/>
            <a:ext cx="219456" cy="91440"/>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6877855" y="4956048"/>
            <a:ext cx="1472575" cy="320040"/>
          </a:xfrm>
          <a:prstGeom prst="rect">
            <a:avLst/>
          </a:prstGeom>
          <a:noFill/>
        </p:spPr>
        <p:txBody>
          <a:bodyPr wrap="square" lIns="36576" rIns="36576" tIns="36576" bIns="36576" anchor="t"/>
          <a:lstStyle/>
          <a:p>
            <a:pPr algn="l">
              <a:lnSpc>
                <a:spcPct val="118000"/>
              </a:lnSpc>
            </a:pPr>
            <a:r>
              <a:rPr sz="1200" b="1">
                <a:solidFill>
                  <a:srgbClr val="9FB2BE"/>
                </a:solidFill>
                <a:latin typeface="Heebo"/>
                <a:ea typeface="Heebo"/>
                <a:cs typeface="Heebo"/>
              </a:rPr>
              <a:t>Visuaalisuus</a:t>
            </a:r>
          </a:p>
        </p:txBody>
      </p:sp>
      <p:sp>
        <p:nvSpPr>
          <p:cNvPr id="38" name="TextBox 37"/>
          <p:cNvSpPr txBox="1"/>
          <p:nvPr/>
        </p:nvSpPr>
        <p:spPr>
          <a:xfrm>
            <a:off x="6877855" y="5285232"/>
            <a:ext cx="1472575" cy="640080"/>
          </a:xfrm>
          <a:prstGeom prst="rect">
            <a:avLst/>
          </a:prstGeom>
          <a:noFill/>
        </p:spPr>
        <p:txBody>
          <a:bodyPr wrap="square" lIns="36576" rIns="36576" tIns="36576" bIns="36576" anchor="t"/>
          <a:lstStyle/>
          <a:p>
            <a:pPr algn="l">
              <a:lnSpc>
                <a:spcPct val="118000"/>
              </a:lnSpc>
            </a:pPr>
            <a:r>
              <a:rPr sz="3400" b="0">
                <a:solidFill>
                  <a:srgbClr val="FFFFFF"/>
                </a:solidFill>
                <a:latin typeface="Anton"/>
                <a:ea typeface="Anton"/>
                <a:cs typeface="Anton"/>
              </a:rPr>
              <a:t>4</a:t>
            </a:r>
            <a:r>
              <a:rPr sz="3400" b="0">
                <a:solidFill>
                  <a:srgbClr val="FFFFFF"/>
                </a:solidFill>
                <a:latin typeface="Anton"/>
                <a:ea typeface="Anton"/>
                <a:cs typeface="Anton"/>
              </a:rPr>
              <a:t>/5</a:t>
            </a:r>
          </a:p>
        </p:txBody>
      </p:sp>
      <p:sp>
        <p:nvSpPr>
          <p:cNvPr id="39" name="Rounded Rectangle 38"/>
          <p:cNvSpPr/>
          <p:nvPr/>
        </p:nvSpPr>
        <p:spPr>
          <a:xfrm>
            <a:off x="6877855"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Rounded Rectangle 39"/>
          <p:cNvSpPr/>
          <p:nvPr/>
        </p:nvSpPr>
        <p:spPr>
          <a:xfrm>
            <a:off x="7152175"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Rounded Rectangle 40"/>
          <p:cNvSpPr/>
          <p:nvPr/>
        </p:nvSpPr>
        <p:spPr>
          <a:xfrm>
            <a:off x="7426495"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Rounded Rectangle 41"/>
          <p:cNvSpPr/>
          <p:nvPr/>
        </p:nvSpPr>
        <p:spPr>
          <a:xfrm>
            <a:off x="7700815"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3" name="Rounded Rectangle 42"/>
          <p:cNvSpPr/>
          <p:nvPr/>
        </p:nvSpPr>
        <p:spPr>
          <a:xfrm>
            <a:off x="7975135" y="6035040"/>
            <a:ext cx="219456" cy="91440"/>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TextBox 43"/>
          <p:cNvSpPr txBox="1"/>
          <p:nvPr/>
        </p:nvSpPr>
        <p:spPr>
          <a:xfrm>
            <a:off x="8441871" y="4956048"/>
            <a:ext cx="1472575" cy="320040"/>
          </a:xfrm>
          <a:prstGeom prst="rect">
            <a:avLst/>
          </a:prstGeom>
          <a:noFill/>
        </p:spPr>
        <p:txBody>
          <a:bodyPr wrap="square" lIns="36576" rIns="36576" tIns="36576" bIns="36576" anchor="t"/>
          <a:lstStyle/>
          <a:p>
            <a:pPr algn="l">
              <a:lnSpc>
                <a:spcPct val="118000"/>
              </a:lnSpc>
            </a:pPr>
            <a:r>
              <a:rPr sz="1200" b="1">
                <a:solidFill>
                  <a:srgbClr val="9FB2BE"/>
                </a:solidFill>
                <a:latin typeface="Heebo"/>
                <a:ea typeface="Heebo"/>
                <a:cs typeface="Heebo"/>
              </a:rPr>
              <a:t>Kuvat</a:t>
            </a:r>
          </a:p>
        </p:txBody>
      </p:sp>
      <p:sp>
        <p:nvSpPr>
          <p:cNvPr id="45" name="TextBox 44"/>
          <p:cNvSpPr txBox="1"/>
          <p:nvPr/>
        </p:nvSpPr>
        <p:spPr>
          <a:xfrm>
            <a:off x="8441871" y="5285232"/>
            <a:ext cx="1472575" cy="640080"/>
          </a:xfrm>
          <a:prstGeom prst="rect">
            <a:avLst/>
          </a:prstGeom>
          <a:noFill/>
        </p:spPr>
        <p:txBody>
          <a:bodyPr wrap="square" lIns="36576" rIns="36576" tIns="36576" bIns="36576" anchor="t"/>
          <a:lstStyle/>
          <a:p>
            <a:pPr algn="l">
              <a:lnSpc>
                <a:spcPct val="118000"/>
              </a:lnSpc>
            </a:pPr>
            <a:r>
              <a:rPr sz="3400" b="0">
                <a:solidFill>
                  <a:srgbClr val="F15D22"/>
                </a:solidFill>
                <a:latin typeface="Anton"/>
                <a:ea typeface="Anton"/>
                <a:cs typeface="Anton"/>
              </a:rPr>
              <a:t>2</a:t>
            </a:r>
            <a:r>
              <a:rPr sz="3400" b="0">
                <a:solidFill>
                  <a:srgbClr val="FFFFFF"/>
                </a:solidFill>
                <a:latin typeface="Anton"/>
                <a:ea typeface="Anton"/>
                <a:cs typeface="Anton"/>
              </a:rPr>
              <a:t>/5</a:t>
            </a:r>
          </a:p>
        </p:txBody>
      </p:sp>
      <p:sp>
        <p:nvSpPr>
          <p:cNvPr id="46" name="Rounded Rectangle 45"/>
          <p:cNvSpPr/>
          <p:nvPr/>
        </p:nvSpPr>
        <p:spPr>
          <a:xfrm>
            <a:off x="8441871"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Rounded Rectangle 46"/>
          <p:cNvSpPr/>
          <p:nvPr/>
        </p:nvSpPr>
        <p:spPr>
          <a:xfrm>
            <a:off x="8716191"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8" name="Rounded Rectangle 47"/>
          <p:cNvSpPr/>
          <p:nvPr/>
        </p:nvSpPr>
        <p:spPr>
          <a:xfrm>
            <a:off x="8990511" y="6035040"/>
            <a:ext cx="219456" cy="91440"/>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9" name="Rounded Rectangle 48"/>
          <p:cNvSpPr/>
          <p:nvPr/>
        </p:nvSpPr>
        <p:spPr>
          <a:xfrm>
            <a:off x="9264831" y="6035040"/>
            <a:ext cx="219456" cy="91440"/>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0" name="Rounded Rectangle 49"/>
          <p:cNvSpPr/>
          <p:nvPr/>
        </p:nvSpPr>
        <p:spPr>
          <a:xfrm>
            <a:off x="9539151" y="6035040"/>
            <a:ext cx="219456" cy="91440"/>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1" name="TextBox 50"/>
          <p:cNvSpPr txBox="1"/>
          <p:nvPr/>
        </p:nvSpPr>
        <p:spPr>
          <a:xfrm>
            <a:off x="10005887" y="4956048"/>
            <a:ext cx="1472575" cy="320040"/>
          </a:xfrm>
          <a:prstGeom prst="rect">
            <a:avLst/>
          </a:prstGeom>
          <a:noFill/>
        </p:spPr>
        <p:txBody>
          <a:bodyPr wrap="square" lIns="36576" rIns="36576" tIns="36576" bIns="36576" anchor="t"/>
          <a:lstStyle/>
          <a:p>
            <a:pPr algn="l">
              <a:lnSpc>
                <a:spcPct val="118000"/>
              </a:lnSpc>
            </a:pPr>
            <a:r>
              <a:rPr sz="1200" b="1">
                <a:solidFill>
                  <a:srgbClr val="9FB2BE"/>
                </a:solidFill>
                <a:latin typeface="Heebo"/>
                <a:ea typeface="Heebo"/>
                <a:cs typeface="Heebo"/>
              </a:rPr>
              <a:t>Mobiili</a:t>
            </a:r>
          </a:p>
        </p:txBody>
      </p:sp>
      <p:sp>
        <p:nvSpPr>
          <p:cNvPr id="52" name="TextBox 51"/>
          <p:cNvSpPr txBox="1"/>
          <p:nvPr/>
        </p:nvSpPr>
        <p:spPr>
          <a:xfrm>
            <a:off x="10005887" y="5285232"/>
            <a:ext cx="1472575" cy="640080"/>
          </a:xfrm>
          <a:prstGeom prst="rect">
            <a:avLst/>
          </a:prstGeom>
          <a:noFill/>
        </p:spPr>
        <p:txBody>
          <a:bodyPr wrap="square" lIns="36576" rIns="36576" tIns="36576" bIns="36576" anchor="t"/>
          <a:lstStyle/>
          <a:p>
            <a:pPr algn="l">
              <a:lnSpc>
                <a:spcPct val="118000"/>
              </a:lnSpc>
            </a:pPr>
            <a:r>
              <a:rPr sz="3400" b="0">
                <a:solidFill>
                  <a:srgbClr val="FFFFFF"/>
                </a:solidFill>
                <a:latin typeface="Anton"/>
                <a:ea typeface="Anton"/>
                <a:cs typeface="Anton"/>
              </a:rPr>
              <a:t>4</a:t>
            </a:r>
            <a:r>
              <a:rPr sz="3400" b="0">
                <a:solidFill>
                  <a:srgbClr val="FFFFFF"/>
                </a:solidFill>
                <a:latin typeface="Anton"/>
                <a:ea typeface="Anton"/>
                <a:cs typeface="Anton"/>
              </a:rPr>
              <a:t>/5</a:t>
            </a:r>
          </a:p>
        </p:txBody>
      </p:sp>
      <p:sp>
        <p:nvSpPr>
          <p:cNvPr id="53" name="Rounded Rectangle 52"/>
          <p:cNvSpPr/>
          <p:nvPr/>
        </p:nvSpPr>
        <p:spPr>
          <a:xfrm>
            <a:off x="10005887"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4" name="Rounded Rectangle 53"/>
          <p:cNvSpPr/>
          <p:nvPr/>
        </p:nvSpPr>
        <p:spPr>
          <a:xfrm>
            <a:off x="10280207"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5" name="Rounded Rectangle 54"/>
          <p:cNvSpPr/>
          <p:nvPr/>
        </p:nvSpPr>
        <p:spPr>
          <a:xfrm>
            <a:off x="10554527"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6" name="Rounded Rectangle 55"/>
          <p:cNvSpPr/>
          <p:nvPr/>
        </p:nvSpPr>
        <p:spPr>
          <a:xfrm>
            <a:off x="10828847" y="6035040"/>
            <a:ext cx="219456" cy="9144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7" name="Rounded Rectangle 56"/>
          <p:cNvSpPr/>
          <p:nvPr/>
        </p:nvSpPr>
        <p:spPr>
          <a:xfrm>
            <a:off x="11103167" y="6035040"/>
            <a:ext cx="219456" cy="91440"/>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8" name="Rectangle 57"/>
          <p:cNvSpPr/>
          <p:nvPr/>
        </p:nvSpPr>
        <p:spPr>
          <a:xfrm>
            <a:off x="11292840" y="3657600"/>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9" name="Rectangle 58"/>
          <p:cNvSpPr/>
          <p:nvPr/>
        </p:nvSpPr>
        <p:spPr>
          <a:xfrm>
            <a:off x="11448288" y="3657600"/>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0" name="Rectangle 59"/>
          <p:cNvSpPr/>
          <p:nvPr/>
        </p:nvSpPr>
        <p:spPr>
          <a:xfrm>
            <a:off x="11603736" y="3657600"/>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1" name="Rectangle 60"/>
          <p:cNvSpPr/>
          <p:nvPr/>
        </p:nvSpPr>
        <p:spPr>
          <a:xfrm>
            <a:off x="11759184" y="3657600"/>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2" name="Rectangle 61"/>
          <p:cNvSpPr/>
          <p:nvPr/>
        </p:nvSpPr>
        <p:spPr>
          <a:xfrm>
            <a:off x="11292840" y="3813048"/>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3" name="Rectangle 62"/>
          <p:cNvSpPr/>
          <p:nvPr/>
        </p:nvSpPr>
        <p:spPr>
          <a:xfrm>
            <a:off x="11448288" y="3813048"/>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4" name="Rectangle 63"/>
          <p:cNvSpPr/>
          <p:nvPr/>
        </p:nvSpPr>
        <p:spPr>
          <a:xfrm>
            <a:off x="11603736" y="3813048"/>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5" name="Rectangle 64"/>
          <p:cNvSpPr/>
          <p:nvPr/>
        </p:nvSpPr>
        <p:spPr>
          <a:xfrm>
            <a:off x="11759184" y="3813048"/>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6" name="Rectangle 65"/>
          <p:cNvSpPr/>
          <p:nvPr/>
        </p:nvSpPr>
        <p:spPr>
          <a:xfrm>
            <a:off x="11292840" y="3968496"/>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7" name="Rectangle 66"/>
          <p:cNvSpPr/>
          <p:nvPr/>
        </p:nvSpPr>
        <p:spPr>
          <a:xfrm>
            <a:off x="11448288" y="3968496"/>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8" name="Rectangle 67"/>
          <p:cNvSpPr/>
          <p:nvPr/>
        </p:nvSpPr>
        <p:spPr>
          <a:xfrm>
            <a:off x="11603736" y="3968496"/>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9" name="Rectangle 68"/>
          <p:cNvSpPr/>
          <p:nvPr/>
        </p:nvSpPr>
        <p:spPr>
          <a:xfrm>
            <a:off x="11759184" y="3968496"/>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0" name="Rectangle 69"/>
          <p:cNvSpPr/>
          <p:nvPr/>
        </p:nvSpPr>
        <p:spPr>
          <a:xfrm>
            <a:off x="11292840" y="4123944"/>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1" name="Rectangle 70"/>
          <p:cNvSpPr/>
          <p:nvPr/>
        </p:nvSpPr>
        <p:spPr>
          <a:xfrm>
            <a:off x="11448288" y="4123944"/>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2" name="Rectangle 71"/>
          <p:cNvSpPr/>
          <p:nvPr/>
        </p:nvSpPr>
        <p:spPr>
          <a:xfrm>
            <a:off x="11603736" y="4123944"/>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3" name="Rectangle 72"/>
          <p:cNvSpPr/>
          <p:nvPr/>
        </p:nvSpPr>
        <p:spPr>
          <a:xfrm>
            <a:off x="11759184" y="4123944"/>
            <a:ext cx="45720" cy="457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4" name="Picture 73" descr="hw-lockup-horizontal-white.png"/>
          <p:cNvPicPr>
            <a:picLocks noChangeAspect="1"/>
          </p:cNvPicPr>
          <p:nvPr/>
        </p:nvPicPr>
        <p:blipFill>
          <a:blip r:embed="rId2"/>
          <a:stretch>
            <a:fillRect/>
          </a:stretch>
        </p:blipFill>
        <p:spPr>
          <a:xfrm>
            <a:off x="411480" y="6473952"/>
            <a:ext cx="868680" cy="196625"/>
          </a:xfrm>
          <a:prstGeom prst="rect">
            <a:avLst/>
          </a:prstGeom>
        </p:spPr>
      </p:pic>
      <p:sp>
        <p:nvSpPr>
          <p:cNvPr id="75" name="TextBox 74"/>
          <p:cNvSpPr txBox="1"/>
          <p:nvPr/>
        </p:nvSpPr>
        <p:spPr>
          <a:xfrm>
            <a:off x="8412480" y="6419088"/>
            <a:ext cx="2834640" cy="274320"/>
          </a:xfrm>
          <a:prstGeom prst="rect">
            <a:avLst/>
          </a:prstGeom>
          <a:noFill/>
        </p:spPr>
        <p:txBody>
          <a:bodyPr wrap="square" lIns="36576" rIns="36576" tIns="36576" bIns="36576" anchor="t"/>
          <a:lstStyle/>
          <a:p>
            <a:pPr algn="r">
              <a:lnSpc>
                <a:spcPct val="118000"/>
              </a:lnSpc>
            </a:pPr>
            <a:r>
              <a:rPr sz="850" b="0">
                <a:solidFill>
                  <a:srgbClr val="6F8796"/>
                </a:solidFill>
                <a:latin typeface="Heebo"/>
                <a:ea typeface="Heebo"/>
                <a:cs typeface="Heebo"/>
              </a:rPr>
              <a:t>ROAST MY PAGE · hybridworks-esikatselu.vercel.app</a:t>
            </a:r>
          </a:p>
        </p:txBody>
      </p:sp>
      <p:sp>
        <p:nvSpPr>
          <p:cNvPr id="76" name="TextBox 75"/>
          <p:cNvSpPr txBox="1"/>
          <p:nvPr/>
        </p:nvSpPr>
        <p:spPr>
          <a:xfrm>
            <a:off x="11292840" y="6382512"/>
            <a:ext cx="502920" cy="329184"/>
          </a:xfrm>
          <a:prstGeom prst="rect">
            <a:avLst/>
          </a:prstGeom>
          <a:noFill/>
        </p:spPr>
        <p:txBody>
          <a:bodyPr wrap="square" lIns="36576" rIns="36576" tIns="36576" bIns="36576" anchor="t"/>
          <a:lstStyle/>
          <a:p>
            <a:pPr algn="r">
              <a:lnSpc>
                <a:spcPct val="118000"/>
              </a:lnSpc>
            </a:pPr>
            <a:r>
              <a:rPr sz="1200" b="0">
                <a:solidFill>
                  <a:srgbClr val="6F8796"/>
                </a:solidFill>
                <a:latin typeface="Anton"/>
                <a:ea typeface="Anton"/>
                <a:cs typeface="Anton"/>
              </a:rPr>
              <a:t>02</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179" fill="hold">
                      <p:stCondLst>
                        <p:cond delay="indefinite"/>
                        <p:cond evt="onBegin" delay="0">
                          <p:tn val="2"/>
                        </p:cond>
                      </p:stCondLst>
                      <p:childTnLst>
                        <p:par>
                          <p:cTn id="6"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500"/>
                                        <p:tgtEl>
                                          <p:spTgt spid="3"/>
                                        </p:tgtEl>
                                      </p:cBhvr>
                                    </p:animEffect>
                                  </p:childTnLst>
                                </p:cTn>
                              </p:par>
                            </p:childTnLst>
                          </p:cTn>
                        </p:par>
                        <p:par>
                          <p:cTn id="13" fill="hold">
                            <p:stCondLst>
                              <p:cond delay="350"/>
                            </p:stCondLst>
                            <p:childTnLst>
                              <p:par>
                                <p:cTn id="7" presetID="10" presetClass="entr" presetSubtype="0" fill="hold" grpId="0" nodeType="after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7"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24" fill="hold">
                            <p:stCondLst>
                              <p:cond delay="105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46" fill="hold">
                            <p:stCondLst>
                              <p:cond delay="14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par>
                          <p:cTn id="68" fill="hold">
                            <p:stCondLst>
                              <p:cond delay="1750"/>
                            </p:stCondLst>
                            <p:childTnLst>
                              <p:par>
                                <p:cTn id="47" presetID="10"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par>
                          <p:cTn id="90" fill="hold">
                            <p:stCondLst>
                              <p:cond delay="2100"/>
                            </p:stCondLst>
                            <p:childTnLst>
                              <p:par>
                                <p:cTn id="69" presetID="10" presetClass="entr" presetSubtype="0"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500"/>
                                        <p:tgtEl>
                                          <p:spTgt spid="2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500"/>
                                        <p:tgtEl>
                                          <p:spTgt spid="2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500"/>
                                        <p:tgtEl>
                                          <p:spTgt spid="2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500"/>
                                        <p:tgtEl>
                                          <p:spTgt spid="2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fade">
                                      <p:cBhvr>
                                        <p:cTn id="86" dur="500"/>
                                        <p:tgtEl>
                                          <p:spTgt spid="28"/>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500"/>
                                        <p:tgtEl>
                                          <p:spTgt spid="29"/>
                                        </p:tgtEl>
                                      </p:cBhvr>
                                    </p:animEffect>
                                  </p:childTnLst>
                                </p:cTn>
                              </p:par>
                            </p:childTnLst>
                          </p:cTn>
                        </p:par>
                        <p:par>
                          <p:cTn id="112" fill="hold">
                            <p:stCondLst>
                              <p:cond delay="2450"/>
                            </p:stCondLst>
                            <p:childTnLst>
                              <p:par>
                                <p:cTn id="91" presetID="10" presetClass="entr" presetSubtype="0" fill="hold" grpId="0" nodeType="after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fade">
                                      <p:cBhvr>
                                        <p:cTn id="93" dur="500"/>
                                        <p:tgtEl>
                                          <p:spTgt spid="3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500"/>
                                        <p:tgtEl>
                                          <p:spTgt spid="31"/>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fade">
                                      <p:cBhvr>
                                        <p:cTn id="99" dur="500"/>
                                        <p:tgtEl>
                                          <p:spTgt spid="32"/>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fade">
                                      <p:cBhvr>
                                        <p:cTn id="102" dur="500"/>
                                        <p:tgtEl>
                                          <p:spTgt spid="33"/>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fade">
                                      <p:cBhvr>
                                        <p:cTn id="105" dur="500"/>
                                        <p:tgtEl>
                                          <p:spTgt spid="34"/>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500"/>
                                        <p:tgtEl>
                                          <p:spTgt spid="35"/>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fade">
                                      <p:cBhvr>
                                        <p:cTn id="111" dur="500"/>
                                        <p:tgtEl>
                                          <p:spTgt spid="36"/>
                                        </p:tgtEl>
                                      </p:cBhvr>
                                    </p:animEffect>
                                  </p:childTnLst>
                                </p:cTn>
                              </p:par>
                            </p:childTnLst>
                          </p:cTn>
                        </p:par>
                        <p:par>
                          <p:cTn id="134" fill="hold">
                            <p:stCondLst>
                              <p:cond delay="2800"/>
                            </p:stCondLst>
                            <p:childTnLst>
                              <p:par>
                                <p:cTn id="113" presetID="10" presetClass="entr" presetSubtype="0" fill="hold" grpId="0" nodeType="afterEffect">
                                  <p:stCondLst>
                                    <p:cond delay="0"/>
                                  </p:stCondLst>
                                  <p:childTnLst>
                                    <p:set>
                                      <p:cBhvr>
                                        <p:cTn id="114" dur="1" fill="hold">
                                          <p:stCondLst>
                                            <p:cond delay="0"/>
                                          </p:stCondLst>
                                        </p:cTn>
                                        <p:tgtEl>
                                          <p:spTgt spid="37"/>
                                        </p:tgtEl>
                                        <p:attrNameLst>
                                          <p:attrName>style.visibility</p:attrName>
                                        </p:attrNameLst>
                                      </p:cBhvr>
                                      <p:to>
                                        <p:strVal val="visible"/>
                                      </p:to>
                                    </p:set>
                                    <p:animEffect transition="in" filter="fade">
                                      <p:cBhvr>
                                        <p:cTn id="115" dur="500"/>
                                        <p:tgtEl>
                                          <p:spTgt spid="37"/>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38"/>
                                        </p:tgtEl>
                                        <p:attrNameLst>
                                          <p:attrName>style.visibility</p:attrName>
                                        </p:attrNameLst>
                                      </p:cBhvr>
                                      <p:to>
                                        <p:strVal val="visible"/>
                                      </p:to>
                                    </p:set>
                                    <p:animEffect transition="in" filter="fade">
                                      <p:cBhvr>
                                        <p:cTn id="118" dur="500"/>
                                        <p:tgtEl>
                                          <p:spTgt spid="38"/>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fade">
                                      <p:cBhvr>
                                        <p:cTn id="121" dur="500"/>
                                        <p:tgtEl>
                                          <p:spTgt spid="39"/>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40"/>
                                        </p:tgtEl>
                                        <p:attrNameLst>
                                          <p:attrName>style.visibility</p:attrName>
                                        </p:attrNameLst>
                                      </p:cBhvr>
                                      <p:to>
                                        <p:strVal val="visible"/>
                                      </p:to>
                                    </p:set>
                                    <p:animEffect transition="in" filter="fade">
                                      <p:cBhvr>
                                        <p:cTn id="124" dur="500"/>
                                        <p:tgtEl>
                                          <p:spTgt spid="40"/>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1"/>
                                        </p:tgtEl>
                                        <p:attrNameLst>
                                          <p:attrName>style.visibility</p:attrName>
                                        </p:attrNameLst>
                                      </p:cBhvr>
                                      <p:to>
                                        <p:strVal val="visible"/>
                                      </p:to>
                                    </p:set>
                                    <p:animEffect transition="in" filter="fade">
                                      <p:cBhvr>
                                        <p:cTn id="127" dur="500"/>
                                        <p:tgtEl>
                                          <p:spTgt spid="41"/>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42"/>
                                        </p:tgtEl>
                                        <p:attrNameLst>
                                          <p:attrName>style.visibility</p:attrName>
                                        </p:attrNameLst>
                                      </p:cBhvr>
                                      <p:to>
                                        <p:strVal val="visible"/>
                                      </p:to>
                                    </p:set>
                                    <p:animEffect transition="in" filter="fade">
                                      <p:cBhvr>
                                        <p:cTn id="130" dur="500"/>
                                        <p:tgtEl>
                                          <p:spTgt spid="42"/>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43"/>
                                        </p:tgtEl>
                                        <p:attrNameLst>
                                          <p:attrName>style.visibility</p:attrName>
                                        </p:attrNameLst>
                                      </p:cBhvr>
                                      <p:to>
                                        <p:strVal val="visible"/>
                                      </p:to>
                                    </p:set>
                                    <p:animEffect transition="in" filter="fade">
                                      <p:cBhvr>
                                        <p:cTn id="133" dur="500"/>
                                        <p:tgtEl>
                                          <p:spTgt spid="43"/>
                                        </p:tgtEl>
                                      </p:cBhvr>
                                    </p:animEffect>
                                  </p:childTnLst>
                                </p:cTn>
                              </p:par>
                            </p:childTnLst>
                          </p:cTn>
                        </p:par>
                        <p:par>
                          <p:cTn id="156" fill="hold">
                            <p:stCondLst>
                              <p:cond delay="3150"/>
                            </p:stCondLst>
                            <p:childTnLst>
                              <p:par>
                                <p:cTn id="135" presetID="10" presetClass="entr" presetSubtype="0" fill="hold" grpId="0" nodeType="afterEffect">
                                  <p:stCondLst>
                                    <p:cond delay="0"/>
                                  </p:stCondLst>
                                  <p:childTnLst>
                                    <p:set>
                                      <p:cBhvr>
                                        <p:cTn id="136" dur="1" fill="hold">
                                          <p:stCondLst>
                                            <p:cond delay="0"/>
                                          </p:stCondLst>
                                        </p:cTn>
                                        <p:tgtEl>
                                          <p:spTgt spid="44"/>
                                        </p:tgtEl>
                                        <p:attrNameLst>
                                          <p:attrName>style.visibility</p:attrName>
                                        </p:attrNameLst>
                                      </p:cBhvr>
                                      <p:to>
                                        <p:strVal val="visible"/>
                                      </p:to>
                                    </p:set>
                                    <p:animEffect transition="in" filter="fade">
                                      <p:cBhvr>
                                        <p:cTn id="137" dur="500"/>
                                        <p:tgtEl>
                                          <p:spTgt spid="44"/>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45"/>
                                        </p:tgtEl>
                                        <p:attrNameLst>
                                          <p:attrName>style.visibility</p:attrName>
                                        </p:attrNameLst>
                                      </p:cBhvr>
                                      <p:to>
                                        <p:strVal val="visible"/>
                                      </p:to>
                                    </p:set>
                                    <p:animEffect transition="in" filter="fade">
                                      <p:cBhvr>
                                        <p:cTn id="140" dur="500"/>
                                        <p:tgtEl>
                                          <p:spTgt spid="45"/>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46"/>
                                        </p:tgtEl>
                                        <p:attrNameLst>
                                          <p:attrName>style.visibility</p:attrName>
                                        </p:attrNameLst>
                                      </p:cBhvr>
                                      <p:to>
                                        <p:strVal val="visible"/>
                                      </p:to>
                                    </p:set>
                                    <p:animEffect transition="in" filter="fade">
                                      <p:cBhvr>
                                        <p:cTn id="143" dur="500"/>
                                        <p:tgtEl>
                                          <p:spTgt spid="46"/>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47"/>
                                        </p:tgtEl>
                                        <p:attrNameLst>
                                          <p:attrName>style.visibility</p:attrName>
                                        </p:attrNameLst>
                                      </p:cBhvr>
                                      <p:to>
                                        <p:strVal val="visible"/>
                                      </p:to>
                                    </p:set>
                                    <p:animEffect transition="in" filter="fade">
                                      <p:cBhvr>
                                        <p:cTn id="146" dur="500"/>
                                        <p:tgtEl>
                                          <p:spTgt spid="47"/>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48"/>
                                        </p:tgtEl>
                                        <p:attrNameLst>
                                          <p:attrName>style.visibility</p:attrName>
                                        </p:attrNameLst>
                                      </p:cBhvr>
                                      <p:to>
                                        <p:strVal val="visible"/>
                                      </p:to>
                                    </p:set>
                                    <p:animEffect transition="in" filter="fade">
                                      <p:cBhvr>
                                        <p:cTn id="149" dur="500"/>
                                        <p:tgtEl>
                                          <p:spTgt spid="48"/>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49"/>
                                        </p:tgtEl>
                                        <p:attrNameLst>
                                          <p:attrName>style.visibility</p:attrName>
                                        </p:attrNameLst>
                                      </p:cBhvr>
                                      <p:to>
                                        <p:strVal val="visible"/>
                                      </p:to>
                                    </p:set>
                                    <p:animEffect transition="in" filter="fade">
                                      <p:cBhvr>
                                        <p:cTn id="152" dur="500"/>
                                        <p:tgtEl>
                                          <p:spTgt spid="49"/>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50"/>
                                        </p:tgtEl>
                                        <p:attrNameLst>
                                          <p:attrName>style.visibility</p:attrName>
                                        </p:attrNameLst>
                                      </p:cBhvr>
                                      <p:to>
                                        <p:strVal val="visible"/>
                                      </p:to>
                                    </p:set>
                                    <p:animEffect transition="in" filter="fade">
                                      <p:cBhvr>
                                        <p:cTn id="155" dur="500"/>
                                        <p:tgtEl>
                                          <p:spTgt spid="50"/>
                                        </p:tgtEl>
                                      </p:cBhvr>
                                    </p:animEffect>
                                  </p:childTnLst>
                                </p:cTn>
                              </p:par>
                            </p:childTnLst>
                          </p:cTn>
                        </p:par>
                        <p:par>
                          <p:cTn id="178" fill="hold">
                            <p:stCondLst>
                              <p:cond delay="3500"/>
                            </p:stCondLst>
                            <p:childTnLst>
                              <p:par>
                                <p:cTn id="157" presetID="10" presetClass="entr" presetSubtype="0" fill="hold" grpId="0" nodeType="afterEffect">
                                  <p:stCondLst>
                                    <p:cond delay="0"/>
                                  </p:stCondLst>
                                  <p:childTnLst>
                                    <p:set>
                                      <p:cBhvr>
                                        <p:cTn id="158" dur="1" fill="hold">
                                          <p:stCondLst>
                                            <p:cond delay="0"/>
                                          </p:stCondLst>
                                        </p:cTn>
                                        <p:tgtEl>
                                          <p:spTgt spid="51"/>
                                        </p:tgtEl>
                                        <p:attrNameLst>
                                          <p:attrName>style.visibility</p:attrName>
                                        </p:attrNameLst>
                                      </p:cBhvr>
                                      <p:to>
                                        <p:strVal val="visible"/>
                                      </p:to>
                                    </p:set>
                                    <p:animEffect transition="in" filter="fade">
                                      <p:cBhvr>
                                        <p:cTn id="159" dur="500"/>
                                        <p:tgtEl>
                                          <p:spTgt spid="51"/>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52"/>
                                        </p:tgtEl>
                                        <p:attrNameLst>
                                          <p:attrName>style.visibility</p:attrName>
                                        </p:attrNameLst>
                                      </p:cBhvr>
                                      <p:to>
                                        <p:strVal val="visible"/>
                                      </p:to>
                                    </p:set>
                                    <p:animEffect transition="in" filter="fade">
                                      <p:cBhvr>
                                        <p:cTn id="162" dur="500"/>
                                        <p:tgtEl>
                                          <p:spTgt spid="52"/>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53"/>
                                        </p:tgtEl>
                                        <p:attrNameLst>
                                          <p:attrName>style.visibility</p:attrName>
                                        </p:attrNameLst>
                                      </p:cBhvr>
                                      <p:to>
                                        <p:strVal val="visible"/>
                                      </p:to>
                                    </p:set>
                                    <p:animEffect transition="in" filter="fade">
                                      <p:cBhvr>
                                        <p:cTn id="165" dur="500"/>
                                        <p:tgtEl>
                                          <p:spTgt spid="53"/>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54"/>
                                        </p:tgtEl>
                                        <p:attrNameLst>
                                          <p:attrName>style.visibility</p:attrName>
                                        </p:attrNameLst>
                                      </p:cBhvr>
                                      <p:to>
                                        <p:strVal val="visible"/>
                                      </p:to>
                                    </p:set>
                                    <p:animEffect transition="in" filter="fade">
                                      <p:cBhvr>
                                        <p:cTn id="168" dur="500"/>
                                        <p:tgtEl>
                                          <p:spTgt spid="54"/>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55"/>
                                        </p:tgtEl>
                                        <p:attrNameLst>
                                          <p:attrName>style.visibility</p:attrName>
                                        </p:attrNameLst>
                                      </p:cBhvr>
                                      <p:to>
                                        <p:strVal val="visible"/>
                                      </p:to>
                                    </p:set>
                                    <p:animEffect transition="in" filter="fade">
                                      <p:cBhvr>
                                        <p:cTn id="171" dur="500"/>
                                        <p:tgtEl>
                                          <p:spTgt spid="55"/>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56"/>
                                        </p:tgtEl>
                                        <p:attrNameLst>
                                          <p:attrName>style.visibility</p:attrName>
                                        </p:attrNameLst>
                                      </p:cBhvr>
                                      <p:to>
                                        <p:strVal val="visible"/>
                                      </p:to>
                                    </p:set>
                                    <p:animEffect transition="in" filter="fade">
                                      <p:cBhvr>
                                        <p:cTn id="174" dur="500"/>
                                        <p:tgtEl>
                                          <p:spTgt spid="56"/>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57"/>
                                        </p:tgtEl>
                                        <p:attrNameLst>
                                          <p:attrName>style.visibility</p:attrName>
                                        </p:attrNameLst>
                                      </p:cBhvr>
                                      <p:to>
                                        <p:strVal val="visible"/>
                                      </p:to>
                                    </p:set>
                                    <p:animEffect transition="in" filter="fade">
                                      <p:cBhvr>
                                        <p:cTn id="17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Lst>
  </p:timing>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Rectangle 1"/>
          <p:cNvSpPr/>
          <p:nvPr/>
        </p:nvSpPr>
        <p:spPr>
          <a:xfrm>
            <a:off x="11868912" y="0"/>
            <a:ext cx="329184" cy="617220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621792" y="1188720"/>
            <a:ext cx="5120640" cy="1005840"/>
          </a:xfrm>
          <a:prstGeom prst="rect">
            <a:avLst/>
          </a:prstGeom>
          <a:noFill/>
        </p:spPr>
        <p:txBody>
          <a:bodyPr wrap="square" lIns="36576" rIns="36576" tIns="36576" bIns="36576" anchor="t"/>
          <a:lstStyle/>
          <a:p>
            <a:pPr algn="l">
              <a:lnSpc>
                <a:spcPct val="100000"/>
              </a:lnSpc>
            </a:pPr>
            <a:r>
              <a:rPr sz="6000" b="0">
                <a:solidFill>
                  <a:srgbClr val="F15D22"/>
                </a:solidFill>
                <a:latin typeface="Anton"/>
                <a:ea typeface="Anton"/>
                <a:cs typeface="Anton"/>
              </a:rPr>
              <a:t>MIKÄ</a:t>
            </a:r>
            <a:r>
              <a:rPr sz="6000" b="0">
                <a:solidFill>
                  <a:srgbClr val="FFFFFF"/>
                </a:solidFill>
                <a:latin typeface="Anton"/>
                <a:ea typeface="Anton"/>
                <a:cs typeface="Anton"/>
              </a:rPr>
              <a:t> TOIMII</a:t>
            </a:r>
          </a:p>
        </p:txBody>
      </p:sp>
      <p:sp>
        <p:nvSpPr>
          <p:cNvPr id="4" name="TextBox 3"/>
          <p:cNvSpPr txBox="1"/>
          <p:nvPr/>
        </p:nvSpPr>
        <p:spPr>
          <a:xfrm>
            <a:off x="621792" y="2331720"/>
            <a:ext cx="4937760" cy="1463040"/>
          </a:xfrm>
          <a:prstGeom prst="rect">
            <a:avLst/>
          </a:prstGeom>
          <a:noFill/>
        </p:spPr>
        <p:txBody>
          <a:bodyPr wrap="square" lIns="36576" rIns="36576" tIns="36576" bIns="36576" anchor="t"/>
          <a:lstStyle/>
          <a:p>
            <a:pPr algn="l">
              <a:lnSpc>
                <a:spcPct val="118000"/>
              </a:lnSpc>
            </a:pPr>
            <a:r>
              <a:rPr sz="1500" b="0">
                <a:solidFill>
                  <a:srgbClr val="9FB2BE"/>
                </a:solidFill>
                <a:latin typeface="Heebo"/>
                <a:ea typeface="Heebo"/>
                <a:cs typeface="Heebo"/>
              </a:rPr>
              <a:t>Ennen korjauslistaa: nämä kannattaa säilyttää, kun sivua muokataan. Ne ovat perusta, jonka päälle muutokset rakennetaan.</a:t>
            </a:r>
          </a:p>
        </p:txBody>
      </p:sp>
      <p:sp>
        <p:nvSpPr>
          <p:cNvPr id="5" name="TextBox 4"/>
          <p:cNvSpPr txBox="1"/>
          <p:nvPr/>
        </p:nvSpPr>
        <p:spPr>
          <a:xfrm>
            <a:off x="6400800" y="868680"/>
            <a:ext cx="548640" cy="457200"/>
          </a:xfrm>
          <a:prstGeom prst="rect">
            <a:avLst/>
          </a:prstGeom>
          <a:noFill/>
        </p:spPr>
        <p:txBody>
          <a:bodyPr wrap="square" lIns="36576" rIns="36576" tIns="36576" bIns="36576" anchor="t"/>
          <a:lstStyle/>
          <a:p>
            <a:pPr algn="l">
              <a:lnSpc>
                <a:spcPct val="118000"/>
              </a:lnSpc>
            </a:pPr>
            <a:r>
              <a:rPr sz="2000" b="0">
                <a:solidFill>
                  <a:srgbClr val="F15D22"/>
                </a:solidFill>
                <a:latin typeface="Anton"/>
                <a:ea typeface="Anton"/>
                <a:cs typeface="Anton"/>
              </a:rPr>
              <a:t>01</a:t>
            </a:r>
          </a:p>
        </p:txBody>
      </p:sp>
      <p:sp>
        <p:nvSpPr>
          <p:cNvPr id="6" name="TextBox 5"/>
          <p:cNvSpPr txBox="1"/>
          <p:nvPr/>
        </p:nvSpPr>
        <p:spPr>
          <a:xfrm>
            <a:off x="6995160" y="822960"/>
            <a:ext cx="4297680" cy="411480"/>
          </a:xfrm>
          <a:prstGeom prst="rect">
            <a:avLst/>
          </a:prstGeom>
          <a:noFill/>
        </p:spPr>
        <p:txBody>
          <a:bodyPr wrap="square" lIns="36576" rIns="36576" tIns="36576" bIns="36576" anchor="t"/>
          <a:lstStyle/>
          <a:p>
            <a:pPr algn="l">
              <a:lnSpc>
                <a:spcPct val="118000"/>
              </a:lnSpc>
            </a:pPr>
            <a:r>
              <a:rPr sz="1600" b="1">
                <a:solidFill>
                  <a:srgbClr val="FFFFFF"/>
                </a:solidFill>
                <a:latin typeface="Heebo"/>
                <a:ea typeface="Heebo"/>
                <a:cs typeface="Heebo"/>
              </a:rPr>
              <a:t>Pääviesti yhdessä lauseessa</a:t>
            </a:r>
          </a:p>
        </p:txBody>
      </p:sp>
      <p:sp>
        <p:nvSpPr>
          <p:cNvPr id="7" name="TextBox 6"/>
          <p:cNvSpPr txBox="1"/>
          <p:nvPr/>
        </p:nvSpPr>
        <p:spPr>
          <a:xfrm>
            <a:off x="6995160" y="1280160"/>
            <a:ext cx="4297680" cy="1051560"/>
          </a:xfrm>
          <a:prstGeom prst="rect">
            <a:avLst/>
          </a:prstGeom>
          <a:noFill/>
        </p:spPr>
        <p:txBody>
          <a:bodyPr wrap="square" lIns="36576" rIns="36576" tIns="36576" bIns="36576" anchor="t"/>
          <a:lstStyle/>
          <a:p>
            <a:pPr algn="l">
              <a:lnSpc>
                <a:spcPct val="118000"/>
              </a:lnSpc>
            </a:pPr>
            <a:r>
              <a:rPr sz="1250" b="0">
                <a:solidFill>
                  <a:srgbClr val="9FB2BE"/>
                </a:solidFill>
                <a:latin typeface="Heebo"/>
                <a:ea typeface="Heebo"/>
                <a:cs typeface="Heebo"/>
              </a:rPr>
              <a:t>”Hybrid Works tekee Roast My Pagen – automaattisen verkkosivuarvion suomalaisille pk-yrityksille.” Mitä ja kenelle selviää heti.</a:t>
            </a:r>
          </a:p>
        </p:txBody>
      </p:sp>
      <p:sp>
        <p:nvSpPr>
          <p:cNvPr id="8" name="Rectangle 7"/>
          <p:cNvSpPr/>
          <p:nvPr/>
        </p:nvSpPr>
        <p:spPr>
          <a:xfrm>
            <a:off x="6400800" y="2377439"/>
            <a:ext cx="4846320" cy="10972"/>
          </a:xfrm>
          <a:prstGeom prst="rect">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400800" y="2606039"/>
            <a:ext cx="548640" cy="457200"/>
          </a:xfrm>
          <a:prstGeom prst="rect">
            <a:avLst/>
          </a:prstGeom>
          <a:noFill/>
        </p:spPr>
        <p:txBody>
          <a:bodyPr wrap="square" lIns="36576" rIns="36576" tIns="36576" bIns="36576" anchor="t"/>
          <a:lstStyle/>
          <a:p>
            <a:pPr algn="l">
              <a:lnSpc>
                <a:spcPct val="118000"/>
              </a:lnSpc>
            </a:pPr>
            <a:r>
              <a:rPr sz="2000" b="0">
                <a:solidFill>
                  <a:srgbClr val="F15D22"/>
                </a:solidFill>
                <a:latin typeface="Anton"/>
                <a:ea typeface="Anton"/>
                <a:cs typeface="Anton"/>
              </a:rPr>
              <a:t>02</a:t>
            </a:r>
          </a:p>
        </p:txBody>
      </p:sp>
      <p:sp>
        <p:nvSpPr>
          <p:cNvPr id="10" name="TextBox 9"/>
          <p:cNvSpPr txBox="1"/>
          <p:nvPr/>
        </p:nvSpPr>
        <p:spPr>
          <a:xfrm>
            <a:off x="6995160" y="2560320"/>
            <a:ext cx="4297680" cy="411480"/>
          </a:xfrm>
          <a:prstGeom prst="rect">
            <a:avLst/>
          </a:prstGeom>
          <a:noFill/>
        </p:spPr>
        <p:txBody>
          <a:bodyPr wrap="square" lIns="36576" rIns="36576" tIns="36576" bIns="36576" anchor="t"/>
          <a:lstStyle/>
          <a:p>
            <a:pPr algn="l">
              <a:lnSpc>
                <a:spcPct val="118000"/>
              </a:lnSpc>
            </a:pPr>
            <a:r>
              <a:rPr sz="1600" b="1">
                <a:solidFill>
                  <a:srgbClr val="FFFFFF"/>
                </a:solidFill>
                <a:latin typeface="Heebo"/>
                <a:ea typeface="Heebo"/>
                <a:cs typeface="Heebo"/>
              </a:rPr>
              <a:t>Yksi selkeä nappi</a:t>
            </a:r>
          </a:p>
        </p:txBody>
      </p:sp>
      <p:sp>
        <p:nvSpPr>
          <p:cNvPr id="11" name="TextBox 10"/>
          <p:cNvSpPr txBox="1"/>
          <p:nvPr/>
        </p:nvSpPr>
        <p:spPr>
          <a:xfrm>
            <a:off x="6995160" y="3017520"/>
            <a:ext cx="4297680" cy="1051560"/>
          </a:xfrm>
          <a:prstGeom prst="rect">
            <a:avLst/>
          </a:prstGeom>
          <a:noFill/>
        </p:spPr>
        <p:txBody>
          <a:bodyPr wrap="square" lIns="36576" rIns="36576" tIns="36576" bIns="36576" anchor="t"/>
          <a:lstStyle/>
          <a:p>
            <a:pPr algn="l">
              <a:lnSpc>
                <a:spcPct val="118000"/>
              </a:lnSpc>
            </a:pPr>
            <a:r>
              <a:rPr sz="1250" b="0">
                <a:solidFill>
                  <a:srgbClr val="9FB2BE"/>
                </a:solidFill>
                <a:latin typeface="Heebo"/>
                <a:ea typeface="Heebo"/>
                <a:cs typeface="Heebo"/>
              </a:rPr>
              <a:t>Ensinäkymässä yksi nappi ilman kilpailevia vaihtoehtoja, myös puhelimen ensiruudulla (@461 px).</a:t>
            </a:r>
          </a:p>
        </p:txBody>
      </p:sp>
      <p:sp>
        <p:nvSpPr>
          <p:cNvPr id="12" name="Rectangle 11"/>
          <p:cNvSpPr/>
          <p:nvPr/>
        </p:nvSpPr>
        <p:spPr>
          <a:xfrm>
            <a:off x="6400800" y="4114799"/>
            <a:ext cx="4846320" cy="10972"/>
          </a:xfrm>
          <a:prstGeom prst="rect">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400800" y="4343400"/>
            <a:ext cx="548640" cy="457200"/>
          </a:xfrm>
          <a:prstGeom prst="rect">
            <a:avLst/>
          </a:prstGeom>
          <a:noFill/>
        </p:spPr>
        <p:txBody>
          <a:bodyPr wrap="square" lIns="36576" rIns="36576" tIns="36576" bIns="36576" anchor="t"/>
          <a:lstStyle/>
          <a:p>
            <a:pPr algn="l">
              <a:lnSpc>
                <a:spcPct val="118000"/>
              </a:lnSpc>
            </a:pPr>
            <a:r>
              <a:rPr sz="2000" b="0">
                <a:solidFill>
                  <a:srgbClr val="F15D22"/>
                </a:solidFill>
                <a:latin typeface="Anton"/>
                <a:ea typeface="Anton"/>
                <a:cs typeface="Anton"/>
              </a:rPr>
              <a:t>03</a:t>
            </a:r>
          </a:p>
        </p:txBody>
      </p:sp>
      <p:sp>
        <p:nvSpPr>
          <p:cNvPr id="14" name="TextBox 13"/>
          <p:cNvSpPr txBox="1"/>
          <p:nvPr/>
        </p:nvSpPr>
        <p:spPr>
          <a:xfrm>
            <a:off x="6995160" y="4297680"/>
            <a:ext cx="4297680" cy="411480"/>
          </a:xfrm>
          <a:prstGeom prst="rect">
            <a:avLst/>
          </a:prstGeom>
          <a:noFill/>
        </p:spPr>
        <p:txBody>
          <a:bodyPr wrap="square" lIns="36576" rIns="36576" tIns="36576" bIns="36576" anchor="t"/>
          <a:lstStyle/>
          <a:p>
            <a:pPr algn="l">
              <a:lnSpc>
                <a:spcPct val="118000"/>
              </a:lnSpc>
            </a:pPr>
            <a:r>
              <a:rPr sz="1600" b="1">
                <a:solidFill>
                  <a:srgbClr val="FFFFFF"/>
                </a:solidFill>
                <a:latin typeface="Heebo"/>
                <a:ea typeface="Heebo"/>
                <a:cs typeface="Heebo"/>
              </a:rPr>
              <a:t>Kevyt ja viimeistelty</a:t>
            </a:r>
          </a:p>
        </p:txBody>
      </p:sp>
      <p:sp>
        <p:nvSpPr>
          <p:cNvPr id="15" name="TextBox 14"/>
          <p:cNvSpPr txBox="1"/>
          <p:nvPr/>
        </p:nvSpPr>
        <p:spPr>
          <a:xfrm>
            <a:off x="6995160" y="4754880"/>
            <a:ext cx="4297680" cy="1051560"/>
          </a:xfrm>
          <a:prstGeom prst="rect">
            <a:avLst/>
          </a:prstGeom>
          <a:noFill/>
        </p:spPr>
        <p:txBody>
          <a:bodyPr wrap="square" lIns="36576" rIns="36576" tIns="36576" bIns="36576" anchor="t"/>
          <a:lstStyle/>
          <a:p>
            <a:pPr algn="l">
              <a:lnSpc>
                <a:spcPct val="118000"/>
              </a:lnSpc>
            </a:pPr>
            <a:r>
              <a:rPr sz="1250" b="0">
                <a:solidFill>
                  <a:srgbClr val="9FB2BE"/>
                </a:solidFill>
                <a:latin typeface="Heebo"/>
                <a:ea typeface="Heebo"/>
                <a:cs typeface="Heebo"/>
              </a:rPr>
              <a:t>0,27 Mt, 12 pyyntöä, ei vaakavieritystä, ei placeholdereita eikä rikkinäisiä linkkejä.</a:t>
            </a:r>
          </a:p>
        </p:txBody>
      </p:sp>
      <p:sp>
        <p:nvSpPr>
          <p:cNvPr id="16" name="Rectangle 15"/>
          <p:cNvSpPr/>
          <p:nvPr/>
        </p:nvSpPr>
        <p:spPr>
          <a:xfrm>
            <a:off x="6400800" y="5852159"/>
            <a:ext cx="4846320" cy="10972"/>
          </a:xfrm>
          <a:prstGeom prst="rect">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7" name="Picture 16" descr="hw-lockup-horizontal-white.png"/>
          <p:cNvPicPr>
            <a:picLocks noChangeAspect="1"/>
          </p:cNvPicPr>
          <p:nvPr/>
        </p:nvPicPr>
        <p:blipFill>
          <a:blip r:embed="rId2"/>
          <a:stretch>
            <a:fillRect/>
          </a:stretch>
        </p:blipFill>
        <p:spPr>
          <a:xfrm>
            <a:off x="411480" y="6473952"/>
            <a:ext cx="868680" cy="196625"/>
          </a:xfrm>
          <a:prstGeom prst="rect">
            <a:avLst/>
          </a:prstGeom>
        </p:spPr>
      </p:pic>
      <p:sp>
        <p:nvSpPr>
          <p:cNvPr id="18" name="TextBox 17"/>
          <p:cNvSpPr txBox="1"/>
          <p:nvPr/>
        </p:nvSpPr>
        <p:spPr>
          <a:xfrm>
            <a:off x="8412480" y="6419088"/>
            <a:ext cx="2834640" cy="274320"/>
          </a:xfrm>
          <a:prstGeom prst="rect">
            <a:avLst/>
          </a:prstGeom>
          <a:noFill/>
        </p:spPr>
        <p:txBody>
          <a:bodyPr wrap="square" lIns="36576" rIns="36576" tIns="36576" bIns="36576" anchor="t"/>
          <a:lstStyle/>
          <a:p>
            <a:pPr algn="r">
              <a:lnSpc>
                <a:spcPct val="118000"/>
              </a:lnSpc>
            </a:pPr>
            <a:r>
              <a:rPr sz="850" b="0">
                <a:solidFill>
                  <a:srgbClr val="6F8796"/>
                </a:solidFill>
                <a:latin typeface="Heebo"/>
                <a:ea typeface="Heebo"/>
                <a:cs typeface="Heebo"/>
              </a:rPr>
              <a:t>ROAST MY PAGE · hybridworks-esikatselu.vercel.app</a:t>
            </a:r>
          </a:p>
        </p:txBody>
      </p:sp>
      <p:sp>
        <p:nvSpPr>
          <p:cNvPr id="19" name="TextBox 18"/>
          <p:cNvSpPr txBox="1"/>
          <p:nvPr/>
        </p:nvSpPr>
        <p:spPr>
          <a:xfrm>
            <a:off x="11292840" y="6382512"/>
            <a:ext cx="502920" cy="329184"/>
          </a:xfrm>
          <a:prstGeom prst="rect">
            <a:avLst/>
          </a:prstGeom>
          <a:noFill/>
        </p:spPr>
        <p:txBody>
          <a:bodyPr wrap="square" lIns="36576" rIns="36576" tIns="36576" bIns="36576" anchor="t"/>
          <a:lstStyle/>
          <a:p>
            <a:pPr algn="r">
              <a:lnSpc>
                <a:spcPct val="118000"/>
              </a:lnSpc>
            </a:pPr>
            <a:r>
              <a:rPr sz="1200" b="0">
                <a:solidFill>
                  <a:srgbClr val="6F8796"/>
                </a:solidFill>
                <a:latin typeface="Anton"/>
                <a:ea typeface="Anton"/>
                <a:cs typeface="Anton"/>
              </a:rPr>
              <a:t>03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50" fill="hold">
                      <p:stCondLst>
                        <p:cond delay="indefinite"/>
                        <p:cond evt="onBegin" delay="0">
                          <p:tn val="2"/>
                        </p:cond>
                      </p:stCondLst>
                      <p:childTnLst>
                        <p:par>
                          <p:cTn id="6"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500"/>
                                        <p:tgtEl>
                                          <p:spTgt spid="3"/>
                                        </p:tgtEl>
                                      </p:cBhvr>
                                    </p:animEffect>
                                  </p:childTnLst>
                                </p:cTn>
                              </p:par>
                            </p:childTnLst>
                          </p:cTn>
                        </p:par>
                        <p:par>
                          <p:cTn id="10" fill="hold">
                            <p:stCondLst>
                              <p:cond delay="350"/>
                            </p:stCondLst>
                            <p:childTnLst>
                              <p:par>
                                <p:cTn id="7" presetID="10" presetClass="entr" presetSubtype="0" fill="hold" grpId="0" nodeType="after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childTnLst>
                          </p:cTn>
                        </p:par>
                        <p:par>
                          <p:cTn id="23"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par>
                          <p:cTn id="36" fill="hold">
                            <p:stCondLst>
                              <p:cond delay="1050"/>
                            </p:stCondLst>
                            <p:childTnLst>
                              <p:par>
                                <p:cTn id="24" presetID="10"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49" fill="hold">
                            <p:stCondLst>
                              <p:cond delay="1400"/>
                            </p:stCondLst>
                            <p:childTnLst>
                              <p:par>
                                <p:cTn id="37" presetID="10"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Rectangle 1"/>
          <p:cNvSpPr/>
          <p:nvPr/>
        </p:nvSpPr>
        <p:spPr>
          <a:xfrm>
            <a:off x="5989320" y="0"/>
            <a:ext cx="6202375" cy="6858000"/>
          </a:xfrm>
          <a:prstGeom prst="rect">
            <a:avLst/>
          </a:prstGeom>
          <a:solidFill>
            <a:srgbClr val="1A29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621792" y="658368"/>
            <a:ext cx="1600200" cy="365760"/>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00" b="1">
                <a:solidFill>
                  <a:srgbClr val="FFFFFF"/>
                </a:solidFill>
                <a:latin typeface="Heebo"/>
                <a:ea typeface="Heebo"/>
                <a:cs typeface="Heebo"/>
              </a:rPr>
              <a:t>OSA-ALUE 1/7</a:t>
            </a:r>
          </a:p>
        </p:txBody>
      </p:sp>
      <p:sp>
        <p:nvSpPr>
          <p:cNvPr id="4" name="TextBox 3"/>
          <p:cNvSpPr txBox="1"/>
          <p:nvPr/>
        </p:nvSpPr>
        <p:spPr>
          <a:xfrm>
            <a:off x="621792" y="1097280"/>
            <a:ext cx="5212080" cy="960120"/>
          </a:xfrm>
          <a:prstGeom prst="rect">
            <a:avLst/>
          </a:prstGeom>
          <a:noFill/>
        </p:spPr>
        <p:txBody>
          <a:bodyPr wrap="square" lIns="36576" rIns="36576" tIns="36576" bIns="36576" anchor="t"/>
          <a:lstStyle/>
          <a:p>
            <a:pPr algn="l">
              <a:lnSpc>
                <a:spcPct val="100000"/>
              </a:lnSpc>
            </a:pPr>
            <a:r>
              <a:rPr sz="5400" b="0">
                <a:solidFill>
                  <a:srgbClr val="F15D22"/>
                </a:solidFill>
                <a:latin typeface="Anton"/>
                <a:ea typeface="Anton"/>
                <a:cs typeface="Anton"/>
              </a:rPr>
              <a:t>KOHDERYHMÄ</a:t>
            </a:r>
          </a:p>
        </p:txBody>
      </p:sp>
      <p:sp>
        <p:nvSpPr>
          <p:cNvPr id="5" name="TextBox 4"/>
          <p:cNvSpPr txBox="1"/>
          <p:nvPr/>
        </p:nvSpPr>
        <p:spPr>
          <a:xfrm>
            <a:off x="566928" y="1965960"/>
            <a:ext cx="1920240" cy="1234440"/>
          </a:xfrm>
          <a:prstGeom prst="rect">
            <a:avLst/>
          </a:prstGeom>
          <a:noFill/>
        </p:spPr>
        <p:txBody>
          <a:bodyPr wrap="square" lIns="36576" rIns="36576" tIns="36576" bIns="36576" anchor="t"/>
          <a:lstStyle/>
          <a:p>
            <a:pPr algn="l">
              <a:lnSpc>
                <a:spcPct val="90000"/>
              </a:lnSpc>
            </a:pPr>
            <a:r>
              <a:rPr sz="10000" b="0">
                <a:solidFill>
                  <a:srgbClr val="F15D22"/>
                </a:solidFill>
                <a:latin typeface="Anton"/>
                <a:ea typeface="Anton"/>
                <a:cs typeface="Anton"/>
              </a:rPr>
              <a:t>3</a:t>
            </a:r>
            <a:r>
              <a:rPr sz="10000" b="0">
                <a:solidFill>
                  <a:srgbClr val="FFFFFF"/>
                </a:solidFill>
                <a:latin typeface="Anton"/>
                <a:ea typeface="Anton"/>
                <a:cs typeface="Anton"/>
              </a:rPr>
              <a:t>/5</a:t>
            </a:r>
          </a:p>
        </p:txBody>
      </p:sp>
      <p:sp>
        <p:nvSpPr>
          <p:cNvPr id="6" name="Rounded Rectangle 5"/>
          <p:cNvSpPr/>
          <p:nvPr/>
        </p:nvSpPr>
        <p:spPr>
          <a:xfrm>
            <a:off x="260604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320040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379476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4389120" y="233172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4983480" y="233172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2606040" y="2606040"/>
            <a:ext cx="3200400" cy="685800"/>
          </a:xfrm>
          <a:prstGeom prst="rect">
            <a:avLst/>
          </a:prstGeom>
          <a:noFill/>
        </p:spPr>
        <p:txBody>
          <a:bodyPr wrap="square" lIns="36576" rIns="36576" tIns="36576" bIns="36576" anchor="t"/>
          <a:lstStyle/>
          <a:p>
            <a:pPr algn="l">
              <a:lnSpc>
                <a:spcPct val="118000"/>
              </a:lnSpc>
            </a:pPr>
            <a:r>
              <a:rPr sz="1500" b="1">
                <a:solidFill>
                  <a:srgbClr val="FFFFFF"/>
                </a:solidFill>
                <a:latin typeface="Heebo"/>
                <a:ea typeface="Heebo"/>
                <a:cs typeface="Heebo"/>
              </a:rPr>
              <a:t>Pk-yritys nimetään, mutta ostaja ei tunnista tilannettaan.</a:t>
            </a:r>
          </a:p>
        </p:txBody>
      </p:sp>
      <p:sp>
        <p:nvSpPr>
          <p:cNvPr id="12" name="Rounded Rectangle 11"/>
          <p:cNvSpPr/>
          <p:nvPr/>
        </p:nvSpPr>
        <p:spPr>
          <a:xfrm>
            <a:off x="621792" y="3520440"/>
            <a:ext cx="1234440" cy="329184"/>
          </a:xfrm>
          <a:prstGeom prst="roundRect">
            <a:avLst>
              <a:gd name="adj" fmla="val 50000"/>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VAHVUUDET</a:t>
            </a:r>
          </a:p>
        </p:txBody>
      </p:sp>
      <p:sp>
        <p:nvSpPr>
          <p:cNvPr id="13" name="TextBox 12"/>
          <p:cNvSpPr txBox="1"/>
          <p:nvPr/>
        </p:nvSpPr>
        <p:spPr>
          <a:xfrm>
            <a:off x="1965960" y="3456432"/>
            <a:ext cx="3840480" cy="1325880"/>
          </a:xfrm>
          <a:prstGeom prst="rect">
            <a:avLst/>
          </a:prstGeom>
          <a:noFill/>
        </p:spPr>
        <p:txBody>
          <a:bodyPr wrap="square" lIns="36576" rIns="36576" tIns="36576" bIns="36576">
            <a:spAutoFit/>
          </a:bodyPr>
          <a:lstStyle/>
          <a:p>
            <a:pPr>
              <a:lnSpc>
                <a:spcPct val="115000"/>
              </a:lnSpc>
              <a:spcAft>
                <a:spcPts val="419"/>
              </a:spcAft>
            </a:pPr>
            <a:r>
              <a:rPr sz="1200" b="1">
                <a:solidFill>
                  <a:srgbClr val="5FC4C9"/>
                </a:solidFill>
                <a:latin typeface="Heebo"/>
                <a:ea typeface="Heebo"/>
                <a:cs typeface="Heebo"/>
              </a:rPr>
              <a:t>•  </a:t>
            </a:r>
            <a:r>
              <a:rPr sz="1200">
                <a:solidFill>
                  <a:srgbClr val="FFFFFF"/>
                </a:solidFill>
                <a:latin typeface="Heebo"/>
                <a:ea typeface="Heebo"/>
                <a:cs typeface="Heebo"/>
              </a:rPr>
              <a:t>Yksi ryhmä nimetään heti ensinäkymässä: ”suomalaisille pk-yrityksille”.</a:t>
            </a:r>
          </a:p>
          <a:p>
            <a:pPr>
              <a:lnSpc>
                <a:spcPct val="115000"/>
              </a:lnSpc>
              <a:spcAft>
                <a:spcPts val="419"/>
              </a:spcAft>
            </a:pPr>
            <a:r>
              <a:rPr sz="1200" b="1">
                <a:solidFill>
                  <a:srgbClr val="5FC4C9"/>
                </a:solidFill>
                <a:latin typeface="Heebo"/>
                <a:ea typeface="Heebo"/>
                <a:cs typeface="Heebo"/>
              </a:rPr>
              <a:t>•  </a:t>
            </a:r>
            <a:r>
              <a:rPr sz="1200">
                <a:solidFill>
                  <a:srgbClr val="FFFFFF"/>
                </a:solidFill>
                <a:latin typeface="Heebo"/>
                <a:ea typeface="Heebo"/>
                <a:cs typeface="Heebo"/>
              </a:rPr>
              <a:t>Selkokieli ilman markkinointijargonia sopii kiireiselle yrittäjälle.</a:t>
            </a:r>
          </a:p>
        </p:txBody>
      </p:sp>
      <p:sp>
        <p:nvSpPr>
          <p:cNvPr id="14" name="Rounded Rectangle 13"/>
          <p:cNvSpPr/>
          <p:nvPr/>
        </p:nvSpPr>
        <p:spPr>
          <a:xfrm>
            <a:off x="621792" y="4892040"/>
            <a:ext cx="1234440" cy="329184"/>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HEIKKOUDET</a:t>
            </a:r>
          </a:p>
        </p:txBody>
      </p:sp>
      <p:sp>
        <p:nvSpPr>
          <p:cNvPr id="15" name="TextBox 14"/>
          <p:cNvSpPr txBox="1"/>
          <p:nvPr/>
        </p:nvSpPr>
        <p:spPr>
          <a:xfrm>
            <a:off x="1965960" y="4828032"/>
            <a:ext cx="3840480" cy="1417320"/>
          </a:xfrm>
          <a:prstGeom prst="rect">
            <a:avLst/>
          </a:prstGeom>
          <a:noFill/>
        </p:spPr>
        <p:txBody>
          <a:bodyPr wrap="square" lIns="36576" rIns="36576" tIns="36576" bIns="36576">
            <a:spAutoFit/>
          </a:bodyPr>
          <a:lstStyle/>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”Pk-yritys” on liian laaja: ei roolia eikä tilannetta, johon ostaja samastuisi.</a:t>
            </a:r>
          </a:p>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Ostajan kysymyksiin ennen 49 € maksua ei vastata tällä sivulla.</a:t>
            </a:r>
          </a:p>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Sivu ei kerro, kenelle juuri tämä tekijäsivu on (ostaja vai tekijää tarkistava).</a:t>
            </a:r>
          </a:p>
        </p:txBody>
      </p:sp>
      <p:sp>
        <p:nvSpPr>
          <p:cNvPr id="16" name="TextBox 15"/>
          <p:cNvSpPr txBox="1"/>
          <p:nvPr/>
        </p:nvSpPr>
        <p:spPr>
          <a:xfrm>
            <a:off x="6355080" y="457200"/>
            <a:ext cx="5349240" cy="292608"/>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Etusivu · työpöytä 1440×900 · ensinäkymä</a:t>
            </a:r>
          </a:p>
        </p:txBody>
      </p:sp>
      <p:sp>
        <p:nvSpPr>
          <p:cNvPr id="17" name="Rounded Rectangle 16"/>
          <p:cNvSpPr/>
          <p:nvPr/>
        </p:nvSpPr>
        <p:spPr>
          <a:xfrm>
            <a:off x="6291072" y="804671"/>
            <a:ext cx="5477255" cy="3557016"/>
          </a:xfrm>
          <a:prstGeom prst="roundRect">
            <a:avLst>
              <a:gd name="adj" fmla="val 3000"/>
            </a:avLst>
          </a:prstGeom>
          <a:solidFill>
            <a:srgbClr val="0E171D"/>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image.jpg"/>
          <p:cNvPicPr>
            <a:picLocks noChangeAspect="1"/>
          </p:cNvPicPr>
          <p:nvPr/>
        </p:nvPicPr>
        <p:blipFill>
          <a:blip r:embed="rId2"/>
          <a:stretch>
            <a:fillRect/>
          </a:stretch>
        </p:blipFill>
        <p:spPr>
          <a:xfrm>
            <a:off x="6355080" y="868680"/>
            <a:ext cx="5349240" cy="3429000"/>
          </a:xfrm>
          <a:prstGeom prst="rect">
            <a:avLst/>
          </a:prstGeom>
        </p:spPr>
      </p:pic>
      <p:sp>
        <p:nvSpPr>
          <p:cNvPr id="19" name="Rounded Rectangle 18"/>
          <p:cNvSpPr/>
          <p:nvPr/>
        </p:nvSpPr>
        <p:spPr>
          <a:xfrm>
            <a:off x="6035040" y="4361688"/>
            <a:ext cx="5989320" cy="82296"/>
          </a:xfrm>
          <a:prstGeom prst="roundRect">
            <a:avLst>
              <a:gd name="adj" fmla="val 50000"/>
            </a:avLst>
          </a:prstGeom>
          <a:solidFill>
            <a:srgbClr val="3A55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6652260" y="1516303"/>
            <a:ext cx="4754879" cy="2133752"/>
          </a:xfrm>
          <a:prstGeom prst="roundRect">
            <a:avLst>
              <a:gd name="adj" fmla="val 8000"/>
            </a:avLst>
          </a:prstGeom>
          <a:noFill/>
          <a:ln w="31750">
            <a:solidFill>
              <a:srgbClr val="F15D2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6505956" y="1369999"/>
            <a:ext cx="310896" cy="310896"/>
          </a:xfrm>
          <a:prstGeom prst="ellipse">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FFFFF"/>
                </a:solidFill>
                <a:latin typeface="Heebo"/>
              </a:rPr>
              <a:t>1</a:t>
            </a:r>
          </a:p>
        </p:txBody>
      </p:sp>
      <p:sp>
        <p:nvSpPr>
          <p:cNvPr id="22" name="Rounded Rectangle 21"/>
          <p:cNvSpPr/>
          <p:nvPr/>
        </p:nvSpPr>
        <p:spPr>
          <a:xfrm>
            <a:off x="6355080" y="4553712"/>
            <a:ext cx="2606040" cy="45720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50" b="1">
                <a:solidFill>
                  <a:srgbClr val="FFFFFF"/>
                </a:solidFill>
                <a:latin typeface="Heebo"/>
                <a:ea typeface="Heebo"/>
                <a:cs typeface="Heebo"/>
              </a:rPr>
              <a:t>1  Pk-yritys on liian laaja ryhmä</a:t>
            </a:r>
          </a:p>
        </p:txBody>
      </p:sp>
      <p:sp>
        <p:nvSpPr>
          <p:cNvPr id="23" name="Rounded Rectangle 22"/>
          <p:cNvSpPr/>
          <p:nvPr/>
        </p:nvSpPr>
        <p:spPr>
          <a:xfrm>
            <a:off x="9098280" y="4553712"/>
            <a:ext cx="2606040" cy="45720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50" b="1">
                <a:solidFill>
                  <a:srgbClr val="FFFFFF"/>
                </a:solidFill>
                <a:latin typeface="Heebo"/>
                <a:ea typeface="Heebo"/>
                <a:cs typeface="Heebo"/>
              </a:rPr>
              <a:t>Ostajan kysymykset jäävät auki</a:t>
            </a:r>
          </a:p>
        </p:txBody>
      </p:sp>
      <p:sp>
        <p:nvSpPr>
          <p:cNvPr id="24" name="Rounded Rectangle 23"/>
          <p:cNvSpPr/>
          <p:nvPr/>
        </p:nvSpPr>
        <p:spPr>
          <a:xfrm>
            <a:off x="6355080" y="5193792"/>
            <a:ext cx="1188720" cy="34747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50" b="1">
                <a:solidFill>
                  <a:srgbClr val="16232B"/>
                </a:solidFill>
                <a:latin typeface="Heebo"/>
                <a:ea typeface="Heebo"/>
                <a:cs typeface="Heebo"/>
              </a:rPr>
              <a:t>KORJAUS</a:t>
            </a:r>
          </a:p>
        </p:txBody>
      </p:sp>
      <p:sp>
        <p:nvSpPr>
          <p:cNvPr id="25" name="Rounded Rectangle 24"/>
          <p:cNvSpPr/>
          <p:nvPr/>
        </p:nvSpPr>
        <p:spPr>
          <a:xfrm>
            <a:off x="7680960" y="5193792"/>
            <a:ext cx="1463040" cy="347472"/>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50" b="1">
                <a:solidFill>
                  <a:srgbClr val="FFFFFF"/>
                </a:solidFill>
                <a:latin typeface="Heebo"/>
                <a:ea typeface="Heebo"/>
                <a:cs typeface="Heebo"/>
              </a:rPr>
              <a:t>1–1,5 h</a:t>
            </a:r>
          </a:p>
        </p:txBody>
      </p:sp>
      <p:sp>
        <p:nvSpPr>
          <p:cNvPr id="26" name="TextBox 25"/>
          <p:cNvSpPr txBox="1"/>
          <p:nvPr/>
        </p:nvSpPr>
        <p:spPr>
          <a:xfrm>
            <a:off x="9281160" y="5212080"/>
            <a:ext cx="2423160" cy="329184"/>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Korjaus #6</a:t>
            </a:r>
          </a:p>
        </p:txBody>
      </p:sp>
      <p:sp>
        <p:nvSpPr>
          <p:cNvPr id="27" name="TextBox 26"/>
          <p:cNvSpPr txBox="1"/>
          <p:nvPr/>
        </p:nvSpPr>
        <p:spPr>
          <a:xfrm>
            <a:off x="6355080" y="5623560"/>
            <a:ext cx="5349240" cy="713232"/>
          </a:xfrm>
          <a:prstGeom prst="rect">
            <a:avLst/>
          </a:prstGeom>
          <a:noFill/>
        </p:spPr>
        <p:txBody>
          <a:bodyPr wrap="square" lIns="36576" rIns="36576" tIns="36576" bIns="36576" anchor="t"/>
          <a:lstStyle/>
          <a:p>
            <a:pPr algn="l">
              <a:lnSpc>
                <a:spcPct val="118000"/>
              </a:lnSpc>
            </a:pPr>
            <a:r>
              <a:rPr sz="1300" b="0">
                <a:solidFill>
                  <a:srgbClr val="FFFFFF"/>
                </a:solidFill>
                <a:latin typeface="Heebo"/>
                <a:ea typeface="Heebo"/>
                <a:cs typeface="Heebo"/>
              </a:rPr>
              <a:t>Lisää pääviestin alle tilannelause ja hinnan alle kolme riviä ostajan riskeistä (toimitusaika, epäonnistuminen, usein kysytyt).</a:t>
            </a:r>
          </a:p>
        </p:txBody>
      </p:sp>
      <p:pic>
        <p:nvPicPr>
          <p:cNvPr id="28" name="Picture 27" descr="hw-lockup-horizontal-white.png"/>
          <p:cNvPicPr>
            <a:picLocks noChangeAspect="1"/>
          </p:cNvPicPr>
          <p:nvPr/>
        </p:nvPicPr>
        <p:blipFill>
          <a:blip r:embed="rId3"/>
          <a:stretch>
            <a:fillRect/>
          </a:stretch>
        </p:blipFill>
        <p:spPr>
          <a:xfrm>
            <a:off x="411480" y="6473952"/>
            <a:ext cx="868680" cy="196625"/>
          </a:xfrm>
          <a:prstGeom prst="rect">
            <a:avLst/>
          </a:prstGeom>
        </p:spPr>
      </p:pic>
      <p:sp>
        <p:nvSpPr>
          <p:cNvPr id="29" name="TextBox 28"/>
          <p:cNvSpPr txBox="1"/>
          <p:nvPr/>
        </p:nvSpPr>
        <p:spPr>
          <a:xfrm>
            <a:off x="8412480" y="6419088"/>
            <a:ext cx="2834640" cy="274320"/>
          </a:xfrm>
          <a:prstGeom prst="rect">
            <a:avLst/>
          </a:prstGeom>
          <a:noFill/>
        </p:spPr>
        <p:txBody>
          <a:bodyPr wrap="square" lIns="36576" rIns="36576" tIns="36576" bIns="36576" anchor="t"/>
          <a:lstStyle/>
          <a:p>
            <a:pPr algn="r">
              <a:lnSpc>
                <a:spcPct val="118000"/>
              </a:lnSpc>
            </a:pPr>
            <a:r>
              <a:rPr sz="850" b="0">
                <a:solidFill>
                  <a:srgbClr val="6F8796"/>
                </a:solidFill>
                <a:latin typeface="Heebo"/>
                <a:ea typeface="Heebo"/>
                <a:cs typeface="Heebo"/>
              </a:rPr>
              <a:t>ROAST MY PAGE · hybridworks-esikatselu.vercel.app</a:t>
            </a:r>
          </a:p>
        </p:txBody>
      </p:sp>
      <p:sp>
        <p:nvSpPr>
          <p:cNvPr id="30" name="TextBox 29"/>
          <p:cNvSpPr txBox="1"/>
          <p:nvPr/>
        </p:nvSpPr>
        <p:spPr>
          <a:xfrm>
            <a:off x="11292840" y="6382512"/>
            <a:ext cx="502920" cy="329184"/>
          </a:xfrm>
          <a:prstGeom prst="rect">
            <a:avLst/>
          </a:prstGeom>
          <a:noFill/>
        </p:spPr>
        <p:txBody>
          <a:bodyPr wrap="square" lIns="36576" rIns="36576" tIns="36576" bIns="36576" anchor="t"/>
          <a:lstStyle/>
          <a:p>
            <a:pPr algn="r">
              <a:lnSpc>
                <a:spcPct val="118000"/>
              </a:lnSpc>
            </a:pPr>
            <a:r>
              <a:rPr sz="1200" b="0">
                <a:solidFill>
                  <a:srgbClr val="6F8796"/>
                </a:solidFill>
                <a:latin typeface="Anton"/>
                <a:ea typeface="Anton"/>
                <a:cs typeface="Anton"/>
              </a:rPr>
              <a:t>04</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86" fill="hold">
                      <p:stCondLst>
                        <p:cond delay="indefinite"/>
                        <p:cond evt="onBegin" delay="0">
                          <p:tn val="2"/>
                        </p:cond>
                      </p:stCondLst>
                      <p:childTnLst>
                        <p:par>
                          <p:cTn id="9"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5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500"/>
                                        <p:tgtEl>
                                          <p:spTgt spid="4"/>
                                        </p:tgtEl>
                                      </p:cBhvr>
                                    </p:animEffect>
                                  </p:childTnLst>
                                </p:cTn>
                              </p:par>
                            </p:childTnLst>
                          </p:cTn>
                        </p:par>
                        <p:par>
                          <p:cTn id="31" fill="hold">
                            <p:stCondLst>
                              <p:cond delay="35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8" fill="hold">
                            <p:stCondLst>
                              <p:cond delay="70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45" fill="hold">
                            <p:stCondLst>
                              <p:cond delay="1050"/>
                            </p:stCondLst>
                            <p:childTnLst>
                              <p:par>
                                <p:cTn id="39" presetID="10"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par>
                          <p:cTn id="58" fill="hold">
                            <p:stCondLst>
                              <p:cond delay="1400"/>
                            </p:stCondLst>
                            <p:childTnLst>
                              <p:par>
                                <p:cTn id="46" presetID="10"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childTnLst>
                          </p:cTn>
                        </p:par>
                        <p:par>
                          <p:cTn id="65" fill="hold">
                            <p:stCondLst>
                              <p:cond delay="1750"/>
                            </p:stCondLst>
                            <p:childTnLst>
                              <p:par>
                                <p:cTn id="59" presetID="10"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childTnLst>
                          </p:cTn>
                        </p:par>
                        <p:par>
                          <p:cTn id="72" fill="hold">
                            <p:stCondLst>
                              <p:cond delay="2100"/>
                            </p:stCondLst>
                            <p:childTnLst>
                              <p:par>
                                <p:cTn id="66" presetID="10" presetClass="entr" presetSubtype="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par>
                          <p:cTn id="85" fill="hold">
                            <p:stCondLst>
                              <p:cond delay="2450"/>
                            </p:stCondLst>
                            <p:childTnLst>
                              <p:par>
                                <p:cTn id="73" presetID="10" presetClass="entr" presetSubtype="0"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Rectangle 1"/>
          <p:cNvSpPr/>
          <p:nvPr/>
        </p:nvSpPr>
        <p:spPr>
          <a:xfrm>
            <a:off x="5989320" y="0"/>
            <a:ext cx="6202375" cy="6858000"/>
          </a:xfrm>
          <a:prstGeom prst="rect">
            <a:avLst/>
          </a:prstGeom>
          <a:solidFill>
            <a:srgbClr val="1A29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621792" y="658368"/>
            <a:ext cx="1600200" cy="365760"/>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00" b="1">
                <a:solidFill>
                  <a:srgbClr val="FFFFFF"/>
                </a:solidFill>
                <a:latin typeface="Heebo"/>
                <a:ea typeface="Heebo"/>
                <a:cs typeface="Heebo"/>
              </a:rPr>
              <a:t>OSA-ALUE 2/7</a:t>
            </a:r>
          </a:p>
        </p:txBody>
      </p:sp>
      <p:sp>
        <p:nvSpPr>
          <p:cNvPr id="4" name="TextBox 3"/>
          <p:cNvSpPr txBox="1"/>
          <p:nvPr/>
        </p:nvSpPr>
        <p:spPr>
          <a:xfrm>
            <a:off x="621792" y="1097280"/>
            <a:ext cx="5212080" cy="960120"/>
          </a:xfrm>
          <a:prstGeom prst="rect">
            <a:avLst/>
          </a:prstGeom>
          <a:noFill/>
        </p:spPr>
        <p:txBody>
          <a:bodyPr wrap="square" lIns="36576" rIns="36576" tIns="36576" bIns="36576" anchor="t"/>
          <a:lstStyle/>
          <a:p>
            <a:pPr algn="l">
              <a:lnSpc>
                <a:spcPct val="100000"/>
              </a:lnSpc>
            </a:pPr>
            <a:r>
              <a:rPr sz="5400" b="0">
                <a:solidFill>
                  <a:srgbClr val="F15D22"/>
                </a:solidFill>
                <a:latin typeface="Anton"/>
                <a:ea typeface="Anton"/>
                <a:cs typeface="Anton"/>
              </a:rPr>
              <a:t>VIESTI</a:t>
            </a:r>
          </a:p>
        </p:txBody>
      </p:sp>
      <p:sp>
        <p:nvSpPr>
          <p:cNvPr id="5" name="TextBox 4"/>
          <p:cNvSpPr txBox="1"/>
          <p:nvPr/>
        </p:nvSpPr>
        <p:spPr>
          <a:xfrm>
            <a:off x="566928" y="1965960"/>
            <a:ext cx="1920240" cy="1234440"/>
          </a:xfrm>
          <a:prstGeom prst="rect">
            <a:avLst/>
          </a:prstGeom>
          <a:noFill/>
        </p:spPr>
        <p:txBody>
          <a:bodyPr wrap="square" lIns="36576" rIns="36576" tIns="36576" bIns="36576" anchor="t"/>
          <a:lstStyle/>
          <a:p>
            <a:pPr algn="l">
              <a:lnSpc>
                <a:spcPct val="90000"/>
              </a:lnSpc>
            </a:pPr>
            <a:r>
              <a:rPr sz="10000" b="0">
                <a:solidFill>
                  <a:srgbClr val="F15D22"/>
                </a:solidFill>
                <a:latin typeface="Anton"/>
                <a:ea typeface="Anton"/>
                <a:cs typeface="Anton"/>
              </a:rPr>
              <a:t>3</a:t>
            </a:r>
            <a:r>
              <a:rPr sz="10000" b="0">
                <a:solidFill>
                  <a:srgbClr val="FFFFFF"/>
                </a:solidFill>
                <a:latin typeface="Anton"/>
                <a:ea typeface="Anton"/>
                <a:cs typeface="Anton"/>
              </a:rPr>
              <a:t>/5</a:t>
            </a:r>
          </a:p>
        </p:txBody>
      </p:sp>
      <p:sp>
        <p:nvSpPr>
          <p:cNvPr id="6" name="Rounded Rectangle 5"/>
          <p:cNvSpPr/>
          <p:nvPr/>
        </p:nvSpPr>
        <p:spPr>
          <a:xfrm>
            <a:off x="260604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320040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379476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4389120" y="233172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4983480" y="233172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2606040" y="2606040"/>
            <a:ext cx="3200400" cy="685800"/>
          </a:xfrm>
          <a:prstGeom prst="rect">
            <a:avLst/>
          </a:prstGeom>
          <a:noFill/>
        </p:spPr>
        <p:txBody>
          <a:bodyPr wrap="square" lIns="36576" rIns="36576" tIns="36576" bIns="36576" anchor="t"/>
          <a:lstStyle/>
          <a:p>
            <a:pPr algn="l">
              <a:lnSpc>
                <a:spcPct val="118000"/>
              </a:lnSpc>
            </a:pPr>
            <a:r>
              <a:rPr sz="1500" b="1">
                <a:solidFill>
                  <a:srgbClr val="FFFFFF"/>
                </a:solidFill>
                <a:latin typeface="Heebo"/>
                <a:ea typeface="Heebo"/>
                <a:cs typeface="Heebo"/>
              </a:rPr>
              <a:t>Mitä ja kenelle selviää – miksi juuri tämä tekijä ei.</a:t>
            </a:r>
          </a:p>
        </p:txBody>
      </p:sp>
      <p:sp>
        <p:nvSpPr>
          <p:cNvPr id="12" name="Rounded Rectangle 11"/>
          <p:cNvSpPr/>
          <p:nvPr/>
        </p:nvSpPr>
        <p:spPr>
          <a:xfrm>
            <a:off x="621792" y="3520440"/>
            <a:ext cx="1234440" cy="329184"/>
          </a:xfrm>
          <a:prstGeom prst="roundRect">
            <a:avLst>
              <a:gd name="adj" fmla="val 50000"/>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VAHVUUDET</a:t>
            </a:r>
          </a:p>
        </p:txBody>
      </p:sp>
      <p:sp>
        <p:nvSpPr>
          <p:cNvPr id="13" name="TextBox 12"/>
          <p:cNvSpPr txBox="1"/>
          <p:nvPr/>
        </p:nvSpPr>
        <p:spPr>
          <a:xfrm>
            <a:off x="1965960" y="3456432"/>
            <a:ext cx="3840480" cy="1325880"/>
          </a:xfrm>
          <a:prstGeom prst="rect">
            <a:avLst/>
          </a:prstGeom>
          <a:noFill/>
        </p:spPr>
        <p:txBody>
          <a:bodyPr wrap="square" lIns="36576" rIns="36576" tIns="36576" bIns="36576">
            <a:spAutoFit/>
          </a:bodyPr>
          <a:lstStyle/>
          <a:p>
            <a:pPr>
              <a:lnSpc>
                <a:spcPct val="115000"/>
              </a:lnSpc>
              <a:spcAft>
                <a:spcPts val="419"/>
              </a:spcAft>
            </a:pPr>
            <a:r>
              <a:rPr sz="1200" b="1">
                <a:solidFill>
                  <a:srgbClr val="5FC4C9"/>
                </a:solidFill>
                <a:latin typeface="Heebo"/>
                <a:ea typeface="Heebo"/>
                <a:cs typeface="Heebo"/>
              </a:rPr>
              <a:t>•  </a:t>
            </a:r>
            <a:r>
              <a:rPr sz="1200">
                <a:solidFill>
                  <a:srgbClr val="FFFFFF"/>
                </a:solidFill>
                <a:latin typeface="Heebo"/>
                <a:ea typeface="Heebo"/>
                <a:cs typeface="Heebo"/>
              </a:rPr>
              <a:t>Pääviesti kertoo yhdellä lauseella, mitä tehdään ja kenelle.</a:t>
            </a:r>
          </a:p>
          <a:p>
            <a:pPr>
              <a:lnSpc>
                <a:spcPct val="115000"/>
              </a:lnSpc>
              <a:spcAft>
                <a:spcPts val="419"/>
              </a:spcAft>
            </a:pPr>
            <a:r>
              <a:rPr sz="1200" b="1">
                <a:solidFill>
                  <a:srgbClr val="5FC4C9"/>
                </a:solidFill>
                <a:latin typeface="Heebo"/>
                <a:ea typeface="Heebo"/>
                <a:cs typeface="Heebo"/>
              </a:rPr>
              <a:t>•  </a:t>
            </a:r>
            <a:r>
              <a:rPr sz="1200">
                <a:solidFill>
                  <a:srgbClr val="FFFFFF"/>
                </a:solidFill>
                <a:latin typeface="Heebo"/>
                <a:ea typeface="Heebo"/>
                <a:cs typeface="Heebo"/>
              </a:rPr>
              <a:t>”Kertoo suoraan, mikä siinä toimii ja mikä ei” on konkreettinen lupaus.</a:t>
            </a:r>
          </a:p>
        </p:txBody>
      </p:sp>
      <p:sp>
        <p:nvSpPr>
          <p:cNvPr id="14" name="Rounded Rectangle 13"/>
          <p:cNvSpPr/>
          <p:nvPr/>
        </p:nvSpPr>
        <p:spPr>
          <a:xfrm>
            <a:off x="621792" y="4892040"/>
            <a:ext cx="1234440" cy="329184"/>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HEIKKOUDET</a:t>
            </a:r>
          </a:p>
        </p:txBody>
      </p:sp>
      <p:sp>
        <p:nvSpPr>
          <p:cNvPr id="15" name="TextBox 14"/>
          <p:cNvSpPr txBox="1"/>
          <p:nvPr/>
        </p:nvSpPr>
        <p:spPr>
          <a:xfrm>
            <a:off x="1965960" y="4828032"/>
            <a:ext cx="3840480" cy="1417320"/>
          </a:xfrm>
          <a:prstGeom prst="rect">
            <a:avLst/>
          </a:prstGeom>
          <a:noFill/>
        </p:spPr>
        <p:txBody>
          <a:bodyPr wrap="square" lIns="36576" rIns="36576" tIns="36576" bIns="36576">
            <a:spAutoFit/>
          </a:bodyPr>
          <a:lstStyle/>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H1 on pelkkä logokuva: otsikossa ei ole yhtään sanaa.</a:t>
            </a:r>
          </a:p>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Tekijästä kerrotaan vain nimi; muu sisältö toistaa tuotesivua.</a:t>
            </a:r>
          </a:p>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Ostajan lopputulos (esim. korjauslista tärkeysjärjestyksessä) jää sanomatta.</a:t>
            </a:r>
          </a:p>
        </p:txBody>
      </p:sp>
      <p:sp>
        <p:nvSpPr>
          <p:cNvPr id="16" name="TextBox 15"/>
          <p:cNvSpPr txBox="1"/>
          <p:nvPr/>
        </p:nvSpPr>
        <p:spPr>
          <a:xfrm>
            <a:off x="6355080" y="457200"/>
            <a:ext cx="5349240" cy="292608"/>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Etusivu · työpöytä 1440×900 · ensinäkymä</a:t>
            </a:r>
          </a:p>
        </p:txBody>
      </p:sp>
      <p:sp>
        <p:nvSpPr>
          <p:cNvPr id="17" name="Rounded Rectangle 16"/>
          <p:cNvSpPr/>
          <p:nvPr/>
        </p:nvSpPr>
        <p:spPr>
          <a:xfrm>
            <a:off x="6291072" y="804671"/>
            <a:ext cx="5477255" cy="3557016"/>
          </a:xfrm>
          <a:prstGeom prst="roundRect">
            <a:avLst>
              <a:gd name="adj" fmla="val 3000"/>
            </a:avLst>
          </a:prstGeom>
          <a:solidFill>
            <a:srgbClr val="0E171D"/>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image.jpg"/>
          <p:cNvPicPr>
            <a:picLocks noChangeAspect="1"/>
          </p:cNvPicPr>
          <p:nvPr/>
        </p:nvPicPr>
        <p:blipFill>
          <a:blip r:embed="rId2"/>
          <a:stretch>
            <a:fillRect/>
          </a:stretch>
        </p:blipFill>
        <p:spPr>
          <a:xfrm>
            <a:off x="6355080" y="868680"/>
            <a:ext cx="5349240" cy="3429000"/>
          </a:xfrm>
          <a:prstGeom prst="rect">
            <a:avLst/>
          </a:prstGeom>
        </p:spPr>
      </p:pic>
      <p:sp>
        <p:nvSpPr>
          <p:cNvPr id="19" name="Rounded Rectangle 18"/>
          <p:cNvSpPr/>
          <p:nvPr/>
        </p:nvSpPr>
        <p:spPr>
          <a:xfrm>
            <a:off x="6035040" y="4361688"/>
            <a:ext cx="5989320" cy="82296"/>
          </a:xfrm>
          <a:prstGeom prst="roundRect">
            <a:avLst>
              <a:gd name="adj" fmla="val 50000"/>
            </a:avLst>
          </a:prstGeom>
          <a:solidFill>
            <a:srgbClr val="3A55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7068312" y="1153972"/>
            <a:ext cx="1010412" cy="665683"/>
          </a:xfrm>
          <a:prstGeom prst="roundRect">
            <a:avLst>
              <a:gd name="adj" fmla="val 8000"/>
            </a:avLst>
          </a:prstGeom>
          <a:noFill/>
          <a:ln w="31750">
            <a:solidFill>
              <a:srgbClr val="F15D2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6922008" y="1007668"/>
            <a:ext cx="310896" cy="310896"/>
          </a:xfrm>
          <a:prstGeom prst="ellipse">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FFFFF"/>
                </a:solidFill>
                <a:latin typeface="Heebo"/>
              </a:rPr>
              <a:t>1</a:t>
            </a:r>
          </a:p>
        </p:txBody>
      </p:sp>
      <p:sp>
        <p:nvSpPr>
          <p:cNvPr id="22" name="Rounded Rectangle 21"/>
          <p:cNvSpPr/>
          <p:nvPr/>
        </p:nvSpPr>
        <p:spPr>
          <a:xfrm>
            <a:off x="6355080" y="4553712"/>
            <a:ext cx="2606040" cy="45720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50" b="1">
                <a:solidFill>
                  <a:srgbClr val="FFFFFF"/>
                </a:solidFill>
                <a:latin typeface="Heebo"/>
                <a:ea typeface="Heebo"/>
                <a:cs typeface="Heebo"/>
              </a:rPr>
              <a:t>1  H1 on logokuva, ei viesti</a:t>
            </a:r>
          </a:p>
        </p:txBody>
      </p:sp>
      <p:sp>
        <p:nvSpPr>
          <p:cNvPr id="23" name="Rounded Rectangle 22"/>
          <p:cNvSpPr/>
          <p:nvPr/>
        </p:nvSpPr>
        <p:spPr>
          <a:xfrm>
            <a:off x="9098280" y="4553712"/>
            <a:ext cx="2606040" cy="45720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50" b="1">
                <a:solidFill>
                  <a:srgbClr val="FFFFFF"/>
                </a:solidFill>
                <a:latin typeface="Heebo"/>
                <a:ea typeface="Heebo"/>
                <a:cs typeface="Heebo"/>
              </a:rPr>
              <a:t>Sivu toistaa tuotesivun esitteen</a:t>
            </a:r>
          </a:p>
        </p:txBody>
      </p:sp>
      <p:sp>
        <p:nvSpPr>
          <p:cNvPr id="24" name="Rounded Rectangle 23"/>
          <p:cNvSpPr/>
          <p:nvPr/>
        </p:nvSpPr>
        <p:spPr>
          <a:xfrm>
            <a:off x="6355080" y="5193792"/>
            <a:ext cx="1188720" cy="34747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50" b="1">
                <a:solidFill>
                  <a:srgbClr val="16232B"/>
                </a:solidFill>
                <a:latin typeface="Heebo"/>
                <a:ea typeface="Heebo"/>
                <a:cs typeface="Heebo"/>
              </a:rPr>
              <a:t>KORJAUS</a:t>
            </a:r>
          </a:p>
        </p:txBody>
      </p:sp>
      <p:sp>
        <p:nvSpPr>
          <p:cNvPr id="25" name="Rounded Rectangle 24"/>
          <p:cNvSpPr/>
          <p:nvPr/>
        </p:nvSpPr>
        <p:spPr>
          <a:xfrm>
            <a:off x="7680960" y="5193792"/>
            <a:ext cx="1463040" cy="347472"/>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50" b="1">
                <a:solidFill>
                  <a:srgbClr val="FFFFFF"/>
                </a:solidFill>
                <a:latin typeface="Heebo"/>
                <a:ea typeface="Heebo"/>
                <a:cs typeface="Heebo"/>
              </a:rPr>
              <a:t>2–3 h</a:t>
            </a:r>
          </a:p>
        </p:txBody>
      </p:sp>
      <p:sp>
        <p:nvSpPr>
          <p:cNvPr id="26" name="TextBox 25"/>
          <p:cNvSpPr txBox="1"/>
          <p:nvPr/>
        </p:nvSpPr>
        <p:spPr>
          <a:xfrm>
            <a:off x="9281160" y="5212080"/>
            <a:ext cx="2423160" cy="329184"/>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Korjaus #4</a:t>
            </a:r>
          </a:p>
        </p:txBody>
      </p:sp>
      <p:sp>
        <p:nvSpPr>
          <p:cNvPr id="27" name="TextBox 26"/>
          <p:cNvSpPr txBox="1"/>
          <p:nvPr/>
        </p:nvSpPr>
        <p:spPr>
          <a:xfrm>
            <a:off x="6355080" y="5623560"/>
            <a:ext cx="5349240" cy="713232"/>
          </a:xfrm>
          <a:prstGeom prst="rect">
            <a:avLst/>
          </a:prstGeom>
          <a:noFill/>
        </p:spPr>
        <p:txBody>
          <a:bodyPr wrap="square" lIns="36576" rIns="36576" tIns="36576" bIns="36576" anchor="t"/>
          <a:lstStyle/>
          <a:p>
            <a:pPr algn="l">
              <a:lnSpc>
                <a:spcPct val="118000"/>
              </a:lnSpc>
            </a:pPr>
            <a:r>
              <a:rPr sz="1400" b="0">
                <a:solidFill>
                  <a:srgbClr val="FFFFFF"/>
                </a:solidFill>
                <a:latin typeface="Heebo"/>
                <a:ea typeface="Heebo"/>
                <a:cs typeface="Heebo"/>
              </a:rPr>
              <a:t>Tee pääviestistä H1 ja korvaa toistuvat tuoteosiot lyhyellä tekijäosiolla (kuka, miksi, millä periaatteella).</a:t>
            </a:r>
          </a:p>
        </p:txBody>
      </p:sp>
      <p:pic>
        <p:nvPicPr>
          <p:cNvPr id="28" name="Picture 27" descr="hw-lockup-horizontal-white.png"/>
          <p:cNvPicPr>
            <a:picLocks noChangeAspect="1"/>
          </p:cNvPicPr>
          <p:nvPr/>
        </p:nvPicPr>
        <p:blipFill>
          <a:blip r:embed="rId3"/>
          <a:stretch>
            <a:fillRect/>
          </a:stretch>
        </p:blipFill>
        <p:spPr>
          <a:xfrm>
            <a:off x="411480" y="6473952"/>
            <a:ext cx="868680" cy="196625"/>
          </a:xfrm>
          <a:prstGeom prst="rect">
            <a:avLst/>
          </a:prstGeom>
        </p:spPr>
      </p:pic>
      <p:sp>
        <p:nvSpPr>
          <p:cNvPr id="29" name="TextBox 28"/>
          <p:cNvSpPr txBox="1"/>
          <p:nvPr/>
        </p:nvSpPr>
        <p:spPr>
          <a:xfrm>
            <a:off x="8412480" y="6419088"/>
            <a:ext cx="2834640" cy="274320"/>
          </a:xfrm>
          <a:prstGeom prst="rect">
            <a:avLst/>
          </a:prstGeom>
          <a:noFill/>
        </p:spPr>
        <p:txBody>
          <a:bodyPr wrap="square" lIns="36576" rIns="36576" tIns="36576" bIns="36576" anchor="t"/>
          <a:lstStyle/>
          <a:p>
            <a:pPr algn="r">
              <a:lnSpc>
                <a:spcPct val="118000"/>
              </a:lnSpc>
            </a:pPr>
            <a:r>
              <a:rPr sz="850" b="0">
                <a:solidFill>
                  <a:srgbClr val="6F8796"/>
                </a:solidFill>
                <a:latin typeface="Heebo"/>
                <a:ea typeface="Heebo"/>
                <a:cs typeface="Heebo"/>
              </a:rPr>
              <a:t>ROAST MY PAGE · hybridworks-esikatselu.vercel.app</a:t>
            </a:r>
          </a:p>
        </p:txBody>
      </p:sp>
      <p:sp>
        <p:nvSpPr>
          <p:cNvPr id="30" name="TextBox 29"/>
          <p:cNvSpPr txBox="1"/>
          <p:nvPr/>
        </p:nvSpPr>
        <p:spPr>
          <a:xfrm>
            <a:off x="11292840" y="6382512"/>
            <a:ext cx="502920" cy="329184"/>
          </a:xfrm>
          <a:prstGeom prst="rect">
            <a:avLst/>
          </a:prstGeom>
          <a:noFill/>
        </p:spPr>
        <p:txBody>
          <a:bodyPr wrap="square" lIns="36576" rIns="36576" tIns="36576" bIns="36576" anchor="t"/>
          <a:lstStyle/>
          <a:p>
            <a:pPr algn="r">
              <a:lnSpc>
                <a:spcPct val="118000"/>
              </a:lnSpc>
            </a:pPr>
            <a:r>
              <a:rPr sz="1200" b="0">
                <a:solidFill>
                  <a:srgbClr val="6F8796"/>
                </a:solidFill>
                <a:latin typeface="Anton"/>
                <a:ea typeface="Anton"/>
                <a:cs typeface="Anton"/>
              </a:rPr>
              <a:t>05</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86" fill="hold">
                      <p:stCondLst>
                        <p:cond delay="indefinite"/>
                        <p:cond evt="onBegin" delay="0">
                          <p:tn val="2"/>
                        </p:cond>
                      </p:stCondLst>
                      <p:childTnLst>
                        <p:par>
                          <p:cTn id="9"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5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500"/>
                                        <p:tgtEl>
                                          <p:spTgt spid="4"/>
                                        </p:tgtEl>
                                      </p:cBhvr>
                                    </p:animEffect>
                                  </p:childTnLst>
                                </p:cTn>
                              </p:par>
                            </p:childTnLst>
                          </p:cTn>
                        </p:par>
                        <p:par>
                          <p:cTn id="31" fill="hold">
                            <p:stCondLst>
                              <p:cond delay="35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8" fill="hold">
                            <p:stCondLst>
                              <p:cond delay="70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45" fill="hold">
                            <p:stCondLst>
                              <p:cond delay="1050"/>
                            </p:stCondLst>
                            <p:childTnLst>
                              <p:par>
                                <p:cTn id="39" presetID="10"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par>
                          <p:cTn id="58" fill="hold">
                            <p:stCondLst>
                              <p:cond delay="1400"/>
                            </p:stCondLst>
                            <p:childTnLst>
                              <p:par>
                                <p:cTn id="46" presetID="10"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childTnLst>
                          </p:cTn>
                        </p:par>
                        <p:par>
                          <p:cTn id="65" fill="hold">
                            <p:stCondLst>
                              <p:cond delay="1750"/>
                            </p:stCondLst>
                            <p:childTnLst>
                              <p:par>
                                <p:cTn id="59" presetID="10"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childTnLst>
                          </p:cTn>
                        </p:par>
                        <p:par>
                          <p:cTn id="72" fill="hold">
                            <p:stCondLst>
                              <p:cond delay="2100"/>
                            </p:stCondLst>
                            <p:childTnLst>
                              <p:par>
                                <p:cTn id="66" presetID="10" presetClass="entr" presetSubtype="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par>
                          <p:cTn id="85" fill="hold">
                            <p:stCondLst>
                              <p:cond delay="2450"/>
                            </p:stCondLst>
                            <p:childTnLst>
                              <p:par>
                                <p:cTn id="73" presetID="10" presetClass="entr" presetSubtype="0"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Rectangle 1"/>
          <p:cNvSpPr/>
          <p:nvPr/>
        </p:nvSpPr>
        <p:spPr>
          <a:xfrm>
            <a:off x="5989320" y="0"/>
            <a:ext cx="6202375" cy="6858000"/>
          </a:xfrm>
          <a:prstGeom prst="rect">
            <a:avLst/>
          </a:prstGeom>
          <a:solidFill>
            <a:srgbClr val="1A29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621792" y="658368"/>
            <a:ext cx="1600200" cy="365760"/>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00" b="1">
                <a:solidFill>
                  <a:srgbClr val="FFFFFF"/>
                </a:solidFill>
                <a:latin typeface="Heebo"/>
                <a:ea typeface="Heebo"/>
                <a:cs typeface="Heebo"/>
              </a:rPr>
              <a:t>OSA-ALUE 3/7</a:t>
            </a:r>
          </a:p>
        </p:txBody>
      </p:sp>
      <p:sp>
        <p:nvSpPr>
          <p:cNvPr id="4" name="TextBox 3"/>
          <p:cNvSpPr txBox="1"/>
          <p:nvPr/>
        </p:nvSpPr>
        <p:spPr>
          <a:xfrm>
            <a:off x="621792" y="1097280"/>
            <a:ext cx="5212080" cy="960120"/>
          </a:xfrm>
          <a:prstGeom prst="rect">
            <a:avLst/>
          </a:prstGeom>
          <a:noFill/>
        </p:spPr>
        <p:txBody>
          <a:bodyPr wrap="square" lIns="36576" rIns="36576" tIns="36576" bIns="36576" anchor="t"/>
          <a:lstStyle/>
          <a:p>
            <a:pPr algn="l">
              <a:lnSpc>
                <a:spcPct val="100000"/>
              </a:lnSpc>
            </a:pPr>
            <a:r>
              <a:rPr sz="4650" b="0">
                <a:solidFill>
                  <a:srgbClr val="F15D22"/>
                </a:solidFill>
                <a:latin typeface="Anton"/>
                <a:ea typeface="Anton"/>
                <a:cs typeface="Anton"/>
              </a:rPr>
              <a:t>TOIMINTAKEHOTUKSET</a:t>
            </a:r>
          </a:p>
        </p:txBody>
      </p:sp>
      <p:sp>
        <p:nvSpPr>
          <p:cNvPr id="5" name="TextBox 4"/>
          <p:cNvSpPr txBox="1"/>
          <p:nvPr/>
        </p:nvSpPr>
        <p:spPr>
          <a:xfrm>
            <a:off x="566928" y="1965960"/>
            <a:ext cx="1920240" cy="1234440"/>
          </a:xfrm>
          <a:prstGeom prst="rect">
            <a:avLst/>
          </a:prstGeom>
          <a:noFill/>
        </p:spPr>
        <p:txBody>
          <a:bodyPr wrap="square" lIns="36576" rIns="36576" tIns="36576" bIns="36576" anchor="t"/>
          <a:lstStyle/>
          <a:p>
            <a:pPr algn="l">
              <a:lnSpc>
                <a:spcPct val="90000"/>
              </a:lnSpc>
            </a:pPr>
            <a:r>
              <a:rPr sz="10000" b="0">
                <a:solidFill>
                  <a:srgbClr val="F15D22"/>
                </a:solidFill>
                <a:latin typeface="Anton"/>
                <a:ea typeface="Anton"/>
                <a:cs typeface="Anton"/>
              </a:rPr>
              <a:t>3</a:t>
            </a:r>
            <a:r>
              <a:rPr sz="10000" b="0">
                <a:solidFill>
                  <a:srgbClr val="FFFFFF"/>
                </a:solidFill>
                <a:latin typeface="Anton"/>
                <a:ea typeface="Anton"/>
                <a:cs typeface="Anton"/>
              </a:rPr>
              <a:t>/5</a:t>
            </a:r>
          </a:p>
        </p:txBody>
      </p:sp>
      <p:sp>
        <p:nvSpPr>
          <p:cNvPr id="6" name="Rounded Rectangle 5"/>
          <p:cNvSpPr/>
          <p:nvPr/>
        </p:nvSpPr>
        <p:spPr>
          <a:xfrm>
            <a:off x="260604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320040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379476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4389120" y="233172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4983480" y="233172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2606040" y="2606040"/>
            <a:ext cx="3200400" cy="685800"/>
          </a:xfrm>
          <a:prstGeom prst="rect">
            <a:avLst/>
          </a:prstGeom>
          <a:noFill/>
        </p:spPr>
        <p:txBody>
          <a:bodyPr wrap="square" lIns="36576" rIns="36576" tIns="36576" bIns="36576" anchor="t"/>
          <a:lstStyle/>
          <a:p>
            <a:pPr algn="l">
              <a:lnSpc>
                <a:spcPct val="118000"/>
              </a:lnSpc>
            </a:pPr>
            <a:r>
              <a:rPr sz="1500" b="1">
                <a:solidFill>
                  <a:srgbClr val="FFFFFF"/>
                </a:solidFill>
                <a:latin typeface="Heebo"/>
                <a:ea typeface="Heebo"/>
                <a:cs typeface="Heebo"/>
              </a:rPr>
              <a:t>Yksi selkeä nappi, mutta se ei kerro, mitä saa.</a:t>
            </a:r>
          </a:p>
        </p:txBody>
      </p:sp>
      <p:sp>
        <p:nvSpPr>
          <p:cNvPr id="12" name="Rounded Rectangle 11"/>
          <p:cNvSpPr/>
          <p:nvPr/>
        </p:nvSpPr>
        <p:spPr>
          <a:xfrm>
            <a:off x="621792" y="3520440"/>
            <a:ext cx="1234440" cy="329184"/>
          </a:xfrm>
          <a:prstGeom prst="roundRect">
            <a:avLst>
              <a:gd name="adj" fmla="val 50000"/>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VAHVUUDET</a:t>
            </a:r>
          </a:p>
        </p:txBody>
      </p:sp>
      <p:sp>
        <p:nvSpPr>
          <p:cNvPr id="13" name="TextBox 12"/>
          <p:cNvSpPr txBox="1"/>
          <p:nvPr/>
        </p:nvSpPr>
        <p:spPr>
          <a:xfrm>
            <a:off x="1965960" y="3456432"/>
            <a:ext cx="3840480" cy="1325880"/>
          </a:xfrm>
          <a:prstGeom prst="rect">
            <a:avLst/>
          </a:prstGeom>
          <a:noFill/>
        </p:spPr>
        <p:txBody>
          <a:bodyPr wrap="square" lIns="36576" rIns="36576" tIns="36576" bIns="36576">
            <a:spAutoFit/>
          </a:bodyPr>
          <a:lstStyle/>
          <a:p>
            <a:pPr>
              <a:lnSpc>
                <a:spcPct val="115000"/>
              </a:lnSpc>
              <a:spcAft>
                <a:spcPts val="419"/>
              </a:spcAft>
            </a:pPr>
            <a:r>
              <a:rPr sz="1200" b="1">
                <a:solidFill>
                  <a:srgbClr val="5FC4C9"/>
                </a:solidFill>
                <a:latin typeface="Heebo"/>
                <a:ea typeface="Heebo"/>
                <a:cs typeface="Heebo"/>
              </a:rPr>
              <a:t>•  </a:t>
            </a:r>
            <a:r>
              <a:rPr sz="1200">
                <a:solidFill>
                  <a:srgbClr val="FFFFFF"/>
                </a:solidFill>
                <a:latin typeface="Heebo"/>
                <a:ea typeface="Heebo"/>
                <a:cs typeface="Heebo"/>
              </a:rPr>
              <a:t>Ensinäkymässä yksi musta nappi ilman kilpailevia vaihtoehtoja (@631 px).</a:t>
            </a:r>
          </a:p>
          <a:p>
            <a:pPr>
              <a:lnSpc>
                <a:spcPct val="115000"/>
              </a:lnSpc>
              <a:spcAft>
                <a:spcPts val="419"/>
              </a:spcAft>
            </a:pPr>
            <a:r>
              <a:rPr sz="1200" b="1">
                <a:solidFill>
                  <a:srgbClr val="5FC4C9"/>
                </a:solidFill>
                <a:latin typeface="Heebo"/>
                <a:ea typeface="Heebo"/>
                <a:cs typeface="Heebo"/>
              </a:rPr>
              <a:t>•  </a:t>
            </a:r>
            <a:r>
              <a:rPr sz="1200">
                <a:solidFill>
                  <a:srgbClr val="FFFFFF"/>
                </a:solidFill>
                <a:latin typeface="Heebo"/>
                <a:ea typeface="Heebo"/>
                <a:cs typeface="Heebo"/>
              </a:rPr>
              <a:t>Nappi toistuu sivun lopussa (@3 276 px).</a:t>
            </a:r>
          </a:p>
        </p:txBody>
      </p:sp>
      <p:sp>
        <p:nvSpPr>
          <p:cNvPr id="14" name="Rounded Rectangle 13"/>
          <p:cNvSpPr/>
          <p:nvPr/>
        </p:nvSpPr>
        <p:spPr>
          <a:xfrm>
            <a:off x="621792" y="4892040"/>
            <a:ext cx="1234440" cy="329184"/>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HEIKKOUDET</a:t>
            </a:r>
          </a:p>
        </p:txBody>
      </p:sp>
      <p:sp>
        <p:nvSpPr>
          <p:cNvPr id="15" name="TextBox 14"/>
          <p:cNvSpPr txBox="1"/>
          <p:nvPr/>
        </p:nvSpPr>
        <p:spPr>
          <a:xfrm>
            <a:off x="1965960" y="4828032"/>
            <a:ext cx="3840480" cy="1417320"/>
          </a:xfrm>
          <a:prstGeom prst="rect">
            <a:avLst/>
          </a:prstGeom>
          <a:noFill/>
        </p:spPr>
        <p:txBody>
          <a:bodyPr wrap="square" lIns="36576" rIns="36576" tIns="36576" bIns="36576">
            <a:spAutoFit/>
          </a:bodyPr>
          <a:lstStyle/>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”Tutustu Roast My Pageen” on epämääräinen: ei kerro, mitä napista saa.</a:t>
            </a:r>
          </a:p>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Hinnan kohdalla (≈ 1 350 px) ei ole nappia; napit ovat 2,9 näytöllisen päässä toisistaan.</a:t>
            </a:r>
          </a:p>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Tekstissä mainittuun esimerkkitulokseen ei ole linkkiä.</a:t>
            </a:r>
          </a:p>
        </p:txBody>
      </p:sp>
      <p:sp>
        <p:nvSpPr>
          <p:cNvPr id="16" name="TextBox 15"/>
          <p:cNvSpPr txBox="1"/>
          <p:nvPr/>
        </p:nvSpPr>
        <p:spPr>
          <a:xfrm>
            <a:off x="6355080" y="457200"/>
            <a:ext cx="5349240" cy="292608"/>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Etusivu · työpöytä 1440×900 · ensinäkymä</a:t>
            </a:r>
          </a:p>
        </p:txBody>
      </p:sp>
      <p:sp>
        <p:nvSpPr>
          <p:cNvPr id="17" name="Rounded Rectangle 16"/>
          <p:cNvSpPr/>
          <p:nvPr/>
        </p:nvSpPr>
        <p:spPr>
          <a:xfrm>
            <a:off x="6291072" y="804671"/>
            <a:ext cx="5477255" cy="3557016"/>
          </a:xfrm>
          <a:prstGeom prst="roundRect">
            <a:avLst>
              <a:gd name="adj" fmla="val 3000"/>
            </a:avLst>
          </a:prstGeom>
          <a:solidFill>
            <a:srgbClr val="0E171D"/>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image.jpg"/>
          <p:cNvPicPr>
            <a:picLocks noChangeAspect="1"/>
          </p:cNvPicPr>
          <p:nvPr/>
        </p:nvPicPr>
        <p:blipFill>
          <a:blip r:embed="rId2"/>
          <a:stretch>
            <a:fillRect/>
          </a:stretch>
        </p:blipFill>
        <p:spPr>
          <a:xfrm>
            <a:off x="6355080" y="868680"/>
            <a:ext cx="5349240" cy="3429000"/>
          </a:xfrm>
          <a:prstGeom prst="rect">
            <a:avLst/>
          </a:prstGeom>
        </p:spPr>
      </p:pic>
      <p:sp>
        <p:nvSpPr>
          <p:cNvPr id="19" name="Rounded Rectangle 18"/>
          <p:cNvSpPr/>
          <p:nvPr/>
        </p:nvSpPr>
        <p:spPr>
          <a:xfrm>
            <a:off x="6035040" y="4361688"/>
            <a:ext cx="5989320" cy="82296"/>
          </a:xfrm>
          <a:prstGeom prst="roundRect">
            <a:avLst>
              <a:gd name="adj" fmla="val 50000"/>
            </a:avLst>
          </a:prstGeom>
          <a:solidFill>
            <a:srgbClr val="3A55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7068312" y="2698851"/>
            <a:ext cx="1575054" cy="309067"/>
          </a:xfrm>
          <a:prstGeom prst="roundRect">
            <a:avLst>
              <a:gd name="adj" fmla="val 8000"/>
            </a:avLst>
          </a:prstGeom>
          <a:noFill/>
          <a:ln w="31750">
            <a:solidFill>
              <a:srgbClr val="F15D2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6922008" y="2552547"/>
            <a:ext cx="310896" cy="310896"/>
          </a:xfrm>
          <a:prstGeom prst="ellipse">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FFFFF"/>
                </a:solidFill>
                <a:latin typeface="Heebo"/>
              </a:rPr>
              <a:t>1</a:t>
            </a:r>
          </a:p>
        </p:txBody>
      </p:sp>
      <p:sp>
        <p:nvSpPr>
          <p:cNvPr id="22" name="Rounded Rectangle 21"/>
          <p:cNvSpPr/>
          <p:nvPr/>
        </p:nvSpPr>
        <p:spPr>
          <a:xfrm>
            <a:off x="6355080" y="4553712"/>
            <a:ext cx="2606040" cy="45720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50" b="1">
                <a:solidFill>
                  <a:srgbClr val="FFFFFF"/>
                </a:solidFill>
                <a:latin typeface="Heebo"/>
                <a:ea typeface="Heebo"/>
                <a:cs typeface="Heebo"/>
              </a:rPr>
              <a:t>1  ”Tutustu” ei kerro, mitä saa</a:t>
            </a:r>
          </a:p>
        </p:txBody>
      </p:sp>
      <p:sp>
        <p:nvSpPr>
          <p:cNvPr id="23" name="Rounded Rectangle 22"/>
          <p:cNvSpPr/>
          <p:nvPr/>
        </p:nvSpPr>
        <p:spPr>
          <a:xfrm>
            <a:off x="9098280" y="4553712"/>
            <a:ext cx="2606040" cy="45720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50" b="1">
                <a:solidFill>
                  <a:srgbClr val="FFFFFF"/>
                </a:solidFill>
                <a:latin typeface="Heebo"/>
                <a:ea typeface="Heebo"/>
                <a:cs typeface="Heebo"/>
              </a:rPr>
              <a:t>Hinnan kohdalla ei nappia</a:t>
            </a:r>
          </a:p>
        </p:txBody>
      </p:sp>
      <p:sp>
        <p:nvSpPr>
          <p:cNvPr id="24" name="Rounded Rectangle 23"/>
          <p:cNvSpPr/>
          <p:nvPr/>
        </p:nvSpPr>
        <p:spPr>
          <a:xfrm>
            <a:off x="6355080" y="5193792"/>
            <a:ext cx="1188720" cy="34747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50" b="1">
                <a:solidFill>
                  <a:srgbClr val="16232B"/>
                </a:solidFill>
                <a:latin typeface="Heebo"/>
                <a:ea typeface="Heebo"/>
                <a:cs typeface="Heebo"/>
              </a:rPr>
              <a:t>KORJAUS</a:t>
            </a:r>
          </a:p>
        </p:txBody>
      </p:sp>
      <p:sp>
        <p:nvSpPr>
          <p:cNvPr id="25" name="Rounded Rectangle 24"/>
          <p:cNvSpPr/>
          <p:nvPr/>
        </p:nvSpPr>
        <p:spPr>
          <a:xfrm>
            <a:off x="7680960" y="5193792"/>
            <a:ext cx="1463040" cy="347472"/>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50" b="1">
                <a:solidFill>
                  <a:srgbClr val="FFFFFF"/>
                </a:solidFill>
                <a:latin typeface="Heebo"/>
                <a:ea typeface="Heebo"/>
                <a:cs typeface="Heebo"/>
              </a:rPr>
              <a:t>0,5–1 h</a:t>
            </a:r>
          </a:p>
        </p:txBody>
      </p:sp>
      <p:sp>
        <p:nvSpPr>
          <p:cNvPr id="26" name="TextBox 25"/>
          <p:cNvSpPr txBox="1"/>
          <p:nvPr/>
        </p:nvSpPr>
        <p:spPr>
          <a:xfrm>
            <a:off x="9281160" y="5212080"/>
            <a:ext cx="2423160" cy="329184"/>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Korjaus #2</a:t>
            </a:r>
          </a:p>
        </p:txBody>
      </p:sp>
      <p:sp>
        <p:nvSpPr>
          <p:cNvPr id="27" name="TextBox 26"/>
          <p:cNvSpPr txBox="1"/>
          <p:nvPr/>
        </p:nvSpPr>
        <p:spPr>
          <a:xfrm>
            <a:off x="6355080" y="5623560"/>
            <a:ext cx="5349240" cy="713232"/>
          </a:xfrm>
          <a:prstGeom prst="rect">
            <a:avLst/>
          </a:prstGeom>
          <a:noFill/>
        </p:spPr>
        <p:txBody>
          <a:bodyPr wrap="square" lIns="36576" rIns="36576" tIns="36576" bIns="36576" anchor="t"/>
          <a:lstStyle/>
          <a:p>
            <a:pPr algn="l">
              <a:lnSpc>
                <a:spcPct val="118000"/>
              </a:lnSpc>
            </a:pPr>
            <a:r>
              <a:rPr sz="1400" b="0">
                <a:solidFill>
                  <a:srgbClr val="FFFFFF"/>
                </a:solidFill>
                <a:latin typeface="Heebo"/>
                <a:ea typeface="Heebo"/>
                <a:cs typeface="Heebo"/>
              </a:rPr>
              <a:t>Lisää nappi hintarivin alle ja vaihda napin teksti kertomaan hinta ja lopputulos (”Arvioi oma sivusi – 49 € →”).</a:t>
            </a:r>
          </a:p>
        </p:txBody>
      </p:sp>
      <p:pic>
        <p:nvPicPr>
          <p:cNvPr id="28" name="Picture 27" descr="hw-lockup-horizontal-white.png"/>
          <p:cNvPicPr>
            <a:picLocks noChangeAspect="1"/>
          </p:cNvPicPr>
          <p:nvPr/>
        </p:nvPicPr>
        <p:blipFill>
          <a:blip r:embed="rId3"/>
          <a:stretch>
            <a:fillRect/>
          </a:stretch>
        </p:blipFill>
        <p:spPr>
          <a:xfrm>
            <a:off x="411480" y="6473952"/>
            <a:ext cx="868680" cy="196625"/>
          </a:xfrm>
          <a:prstGeom prst="rect">
            <a:avLst/>
          </a:prstGeom>
        </p:spPr>
      </p:pic>
      <p:sp>
        <p:nvSpPr>
          <p:cNvPr id="29" name="TextBox 28"/>
          <p:cNvSpPr txBox="1"/>
          <p:nvPr/>
        </p:nvSpPr>
        <p:spPr>
          <a:xfrm>
            <a:off x="8412480" y="6419088"/>
            <a:ext cx="2834640" cy="274320"/>
          </a:xfrm>
          <a:prstGeom prst="rect">
            <a:avLst/>
          </a:prstGeom>
          <a:noFill/>
        </p:spPr>
        <p:txBody>
          <a:bodyPr wrap="square" lIns="36576" rIns="36576" tIns="36576" bIns="36576" anchor="t"/>
          <a:lstStyle/>
          <a:p>
            <a:pPr algn="r">
              <a:lnSpc>
                <a:spcPct val="118000"/>
              </a:lnSpc>
            </a:pPr>
            <a:r>
              <a:rPr sz="850" b="0">
                <a:solidFill>
                  <a:srgbClr val="6F8796"/>
                </a:solidFill>
                <a:latin typeface="Heebo"/>
                <a:ea typeface="Heebo"/>
                <a:cs typeface="Heebo"/>
              </a:rPr>
              <a:t>ROAST MY PAGE · hybridworks-esikatselu.vercel.app</a:t>
            </a:r>
          </a:p>
        </p:txBody>
      </p:sp>
      <p:sp>
        <p:nvSpPr>
          <p:cNvPr id="30" name="TextBox 29"/>
          <p:cNvSpPr txBox="1"/>
          <p:nvPr/>
        </p:nvSpPr>
        <p:spPr>
          <a:xfrm>
            <a:off x="11292840" y="6382512"/>
            <a:ext cx="502920" cy="329184"/>
          </a:xfrm>
          <a:prstGeom prst="rect">
            <a:avLst/>
          </a:prstGeom>
          <a:noFill/>
        </p:spPr>
        <p:txBody>
          <a:bodyPr wrap="square" lIns="36576" rIns="36576" tIns="36576" bIns="36576" anchor="t"/>
          <a:lstStyle/>
          <a:p>
            <a:pPr algn="r">
              <a:lnSpc>
                <a:spcPct val="118000"/>
              </a:lnSpc>
            </a:pPr>
            <a:r>
              <a:rPr sz="1200" b="0">
                <a:solidFill>
                  <a:srgbClr val="6F8796"/>
                </a:solidFill>
                <a:latin typeface="Anton"/>
                <a:ea typeface="Anton"/>
                <a:cs typeface="Anton"/>
              </a:rPr>
              <a:t>06</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86" fill="hold">
                      <p:stCondLst>
                        <p:cond delay="indefinite"/>
                        <p:cond evt="onBegin" delay="0">
                          <p:tn val="2"/>
                        </p:cond>
                      </p:stCondLst>
                      <p:childTnLst>
                        <p:par>
                          <p:cTn id="9"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5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500"/>
                                        <p:tgtEl>
                                          <p:spTgt spid="4"/>
                                        </p:tgtEl>
                                      </p:cBhvr>
                                    </p:animEffect>
                                  </p:childTnLst>
                                </p:cTn>
                              </p:par>
                            </p:childTnLst>
                          </p:cTn>
                        </p:par>
                        <p:par>
                          <p:cTn id="31" fill="hold">
                            <p:stCondLst>
                              <p:cond delay="35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8" fill="hold">
                            <p:stCondLst>
                              <p:cond delay="70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45" fill="hold">
                            <p:stCondLst>
                              <p:cond delay="1050"/>
                            </p:stCondLst>
                            <p:childTnLst>
                              <p:par>
                                <p:cTn id="39" presetID="10"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par>
                          <p:cTn id="58" fill="hold">
                            <p:stCondLst>
                              <p:cond delay="1400"/>
                            </p:stCondLst>
                            <p:childTnLst>
                              <p:par>
                                <p:cTn id="46" presetID="10"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childTnLst>
                          </p:cTn>
                        </p:par>
                        <p:par>
                          <p:cTn id="65" fill="hold">
                            <p:stCondLst>
                              <p:cond delay="1750"/>
                            </p:stCondLst>
                            <p:childTnLst>
                              <p:par>
                                <p:cTn id="59" presetID="10"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childTnLst>
                          </p:cTn>
                        </p:par>
                        <p:par>
                          <p:cTn id="72" fill="hold">
                            <p:stCondLst>
                              <p:cond delay="2100"/>
                            </p:stCondLst>
                            <p:childTnLst>
                              <p:par>
                                <p:cTn id="66" presetID="10" presetClass="entr" presetSubtype="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par>
                          <p:cTn id="85" fill="hold">
                            <p:stCondLst>
                              <p:cond delay="2450"/>
                            </p:stCondLst>
                            <p:childTnLst>
                              <p:par>
                                <p:cTn id="73" presetID="10" presetClass="entr" presetSubtype="0"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Rectangle 1"/>
          <p:cNvSpPr/>
          <p:nvPr/>
        </p:nvSpPr>
        <p:spPr>
          <a:xfrm>
            <a:off x="5989320" y="0"/>
            <a:ext cx="6202375" cy="6858000"/>
          </a:xfrm>
          <a:prstGeom prst="rect">
            <a:avLst/>
          </a:prstGeom>
          <a:solidFill>
            <a:srgbClr val="1A29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621792" y="658368"/>
            <a:ext cx="1600200" cy="365760"/>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00" b="1">
                <a:solidFill>
                  <a:srgbClr val="FFFFFF"/>
                </a:solidFill>
                <a:latin typeface="Heebo"/>
                <a:ea typeface="Heebo"/>
                <a:cs typeface="Heebo"/>
              </a:rPr>
              <a:t>OSA-ALUE 4/7</a:t>
            </a:r>
          </a:p>
        </p:txBody>
      </p:sp>
      <p:sp>
        <p:nvSpPr>
          <p:cNvPr id="4" name="TextBox 3"/>
          <p:cNvSpPr txBox="1"/>
          <p:nvPr/>
        </p:nvSpPr>
        <p:spPr>
          <a:xfrm>
            <a:off x="621792" y="1097280"/>
            <a:ext cx="5212080" cy="960120"/>
          </a:xfrm>
          <a:prstGeom prst="rect">
            <a:avLst/>
          </a:prstGeom>
          <a:noFill/>
        </p:spPr>
        <p:txBody>
          <a:bodyPr wrap="square" lIns="36576" rIns="36576" tIns="36576" bIns="36576" anchor="t"/>
          <a:lstStyle/>
          <a:p>
            <a:pPr algn="l">
              <a:lnSpc>
                <a:spcPct val="100000"/>
              </a:lnSpc>
            </a:pPr>
            <a:r>
              <a:rPr sz="5400" b="0">
                <a:solidFill>
                  <a:srgbClr val="F15D22"/>
                </a:solidFill>
                <a:latin typeface="Anton"/>
                <a:ea typeface="Anton"/>
                <a:cs typeface="Anton"/>
              </a:rPr>
              <a:t>LUOTTAMUS</a:t>
            </a:r>
          </a:p>
        </p:txBody>
      </p:sp>
      <p:sp>
        <p:nvSpPr>
          <p:cNvPr id="5" name="TextBox 4"/>
          <p:cNvSpPr txBox="1"/>
          <p:nvPr/>
        </p:nvSpPr>
        <p:spPr>
          <a:xfrm>
            <a:off x="566928" y="1965960"/>
            <a:ext cx="1920240" cy="1234440"/>
          </a:xfrm>
          <a:prstGeom prst="rect">
            <a:avLst/>
          </a:prstGeom>
          <a:noFill/>
        </p:spPr>
        <p:txBody>
          <a:bodyPr wrap="square" lIns="36576" rIns="36576" tIns="36576" bIns="36576" anchor="t"/>
          <a:lstStyle/>
          <a:p>
            <a:pPr algn="l">
              <a:lnSpc>
                <a:spcPct val="90000"/>
              </a:lnSpc>
            </a:pPr>
            <a:r>
              <a:rPr sz="10000" b="0">
                <a:solidFill>
                  <a:srgbClr val="F15D22"/>
                </a:solidFill>
                <a:latin typeface="Anton"/>
                <a:ea typeface="Anton"/>
                <a:cs typeface="Anton"/>
              </a:rPr>
              <a:t>2</a:t>
            </a:r>
            <a:r>
              <a:rPr sz="10000" b="0">
                <a:solidFill>
                  <a:srgbClr val="FFFFFF"/>
                </a:solidFill>
                <a:latin typeface="Anton"/>
                <a:ea typeface="Anton"/>
                <a:cs typeface="Anton"/>
              </a:rPr>
              <a:t>/5</a:t>
            </a:r>
          </a:p>
        </p:txBody>
      </p:sp>
      <p:sp>
        <p:nvSpPr>
          <p:cNvPr id="6" name="Rounded Rectangle 5"/>
          <p:cNvSpPr/>
          <p:nvPr/>
        </p:nvSpPr>
        <p:spPr>
          <a:xfrm>
            <a:off x="260604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320040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3794760" y="233172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4389120" y="233172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4983480" y="233172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2606040" y="2606040"/>
            <a:ext cx="3200400" cy="685800"/>
          </a:xfrm>
          <a:prstGeom prst="rect">
            <a:avLst/>
          </a:prstGeom>
          <a:noFill/>
        </p:spPr>
        <p:txBody>
          <a:bodyPr wrap="square" lIns="36576" rIns="36576" tIns="36576" bIns="36576" anchor="t"/>
          <a:lstStyle/>
          <a:p>
            <a:pPr algn="l">
              <a:lnSpc>
                <a:spcPct val="118000"/>
              </a:lnSpc>
            </a:pPr>
            <a:r>
              <a:rPr sz="1500" b="1">
                <a:solidFill>
                  <a:srgbClr val="FFFFFF"/>
                </a:solidFill>
                <a:latin typeface="Heebo"/>
                <a:ea typeface="Heebo"/>
                <a:cs typeface="Heebo"/>
              </a:rPr>
              <a:t>Ei nimeä, ei Y-tunnusta, ei yhteystietoa – vain logo ja ©.</a:t>
            </a:r>
          </a:p>
        </p:txBody>
      </p:sp>
      <p:sp>
        <p:nvSpPr>
          <p:cNvPr id="12" name="Rounded Rectangle 11"/>
          <p:cNvSpPr/>
          <p:nvPr/>
        </p:nvSpPr>
        <p:spPr>
          <a:xfrm>
            <a:off x="621792" y="3520440"/>
            <a:ext cx="1234440" cy="329184"/>
          </a:xfrm>
          <a:prstGeom prst="roundRect">
            <a:avLst>
              <a:gd name="adj" fmla="val 50000"/>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VAHVUUDET</a:t>
            </a:r>
          </a:p>
        </p:txBody>
      </p:sp>
      <p:sp>
        <p:nvSpPr>
          <p:cNvPr id="13" name="TextBox 12"/>
          <p:cNvSpPr txBox="1"/>
          <p:nvPr/>
        </p:nvSpPr>
        <p:spPr>
          <a:xfrm>
            <a:off x="1965960" y="3456432"/>
            <a:ext cx="3840480" cy="1325880"/>
          </a:xfrm>
          <a:prstGeom prst="rect">
            <a:avLst/>
          </a:prstGeom>
          <a:noFill/>
        </p:spPr>
        <p:txBody>
          <a:bodyPr wrap="square" lIns="36576" rIns="36576" tIns="36576" bIns="36576">
            <a:spAutoFit/>
          </a:bodyPr>
          <a:lstStyle/>
          <a:p>
            <a:pPr>
              <a:lnSpc>
                <a:spcPct val="115000"/>
              </a:lnSpc>
              <a:spcAft>
                <a:spcPts val="419"/>
              </a:spcAft>
            </a:pPr>
            <a:r>
              <a:rPr sz="1200" b="1">
                <a:solidFill>
                  <a:srgbClr val="5FC4C9"/>
                </a:solidFill>
                <a:latin typeface="Heebo"/>
                <a:ea typeface="Heebo"/>
                <a:cs typeface="Heebo"/>
              </a:rPr>
              <a:t>•  </a:t>
            </a:r>
            <a:r>
              <a:rPr sz="1200">
                <a:solidFill>
                  <a:srgbClr val="FFFFFF"/>
                </a:solidFill>
                <a:latin typeface="Heebo"/>
                <a:ea typeface="Heebo"/>
                <a:cs typeface="Heebo"/>
              </a:rPr>
              <a:t>Ei keskeneräisyyden merkkejä: 0 placeholderia, 0 rikkinäistä linkkiä.</a:t>
            </a:r>
          </a:p>
          <a:p>
            <a:pPr>
              <a:lnSpc>
                <a:spcPct val="115000"/>
              </a:lnSpc>
              <a:spcAft>
                <a:spcPts val="419"/>
              </a:spcAft>
            </a:pPr>
            <a:r>
              <a:rPr sz="1200" b="1">
                <a:solidFill>
                  <a:srgbClr val="5FC4C9"/>
                </a:solidFill>
                <a:latin typeface="Heebo"/>
                <a:ea typeface="Heebo"/>
                <a:cs typeface="Heebo"/>
              </a:rPr>
              <a:t>•  </a:t>
            </a:r>
            <a:r>
              <a:rPr sz="1200">
                <a:solidFill>
                  <a:srgbClr val="FFFFFF"/>
                </a:solidFill>
                <a:latin typeface="Heebo"/>
                <a:ea typeface="Heebo"/>
                <a:cs typeface="Heebo"/>
              </a:rPr>
              <a:t>Hinnat (49 € / 78 €, alv 0 %) kerrotaan suoraan ja samoin kuin tuotesivulla.</a:t>
            </a:r>
          </a:p>
        </p:txBody>
      </p:sp>
      <p:sp>
        <p:nvSpPr>
          <p:cNvPr id="14" name="Rounded Rectangle 13"/>
          <p:cNvSpPr/>
          <p:nvPr/>
        </p:nvSpPr>
        <p:spPr>
          <a:xfrm>
            <a:off x="621792" y="4892040"/>
            <a:ext cx="1234440" cy="329184"/>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HEIKKOUDET</a:t>
            </a:r>
          </a:p>
        </p:txBody>
      </p:sp>
      <p:sp>
        <p:nvSpPr>
          <p:cNvPr id="15" name="TextBox 14"/>
          <p:cNvSpPr txBox="1"/>
          <p:nvPr/>
        </p:nvSpPr>
        <p:spPr>
          <a:xfrm>
            <a:off x="1965960" y="4828032"/>
            <a:ext cx="3840480" cy="1417320"/>
          </a:xfrm>
          <a:prstGeom prst="rect">
            <a:avLst/>
          </a:prstGeom>
          <a:noFill/>
        </p:spPr>
        <p:txBody>
          <a:bodyPr wrap="square" lIns="36576" rIns="36576" tIns="36576" bIns="36576">
            <a:spAutoFit/>
          </a:bodyPr>
          <a:lstStyle/>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Y-tunnus, osoite ja sähköposti puuttuvat (mitattu: ei Y-tunnusta, 0 yhteyslinkkiä).</a:t>
            </a:r>
          </a:p>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Kriteerien tekijää ei nimetä; ei kasvoja eikä taustaa.</a:t>
            </a:r>
          </a:p>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Lupaukset mallien testauksesta ilman yhtään esimerkkiä tai todistetta.</a:t>
            </a:r>
          </a:p>
        </p:txBody>
      </p:sp>
      <p:sp>
        <p:nvSpPr>
          <p:cNvPr id="16" name="TextBox 15"/>
          <p:cNvSpPr txBox="1"/>
          <p:nvPr/>
        </p:nvSpPr>
        <p:spPr>
          <a:xfrm>
            <a:off x="6355080" y="457200"/>
            <a:ext cx="5349240" cy="292608"/>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Etusivu · työpöytä 1440 · koko sivu</a:t>
            </a:r>
          </a:p>
        </p:txBody>
      </p:sp>
      <p:sp>
        <p:nvSpPr>
          <p:cNvPr id="17" name="Rounded Rectangle 16"/>
          <p:cNvSpPr/>
          <p:nvPr/>
        </p:nvSpPr>
        <p:spPr>
          <a:xfrm>
            <a:off x="6291072" y="804671"/>
            <a:ext cx="5477255" cy="3557016"/>
          </a:xfrm>
          <a:prstGeom prst="roundRect">
            <a:avLst>
              <a:gd name="adj" fmla="val 3000"/>
            </a:avLst>
          </a:prstGeom>
          <a:solidFill>
            <a:srgbClr val="0E171D"/>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image.jpg"/>
          <p:cNvPicPr>
            <a:picLocks noChangeAspect="1"/>
          </p:cNvPicPr>
          <p:nvPr/>
        </p:nvPicPr>
        <p:blipFill>
          <a:blip r:embed="rId2"/>
          <a:stretch>
            <a:fillRect/>
          </a:stretch>
        </p:blipFill>
        <p:spPr>
          <a:xfrm>
            <a:off x="6355080" y="868680"/>
            <a:ext cx="5349240" cy="3429000"/>
          </a:xfrm>
          <a:prstGeom prst="rect">
            <a:avLst/>
          </a:prstGeom>
        </p:spPr>
      </p:pic>
      <p:sp>
        <p:nvSpPr>
          <p:cNvPr id="19" name="Rounded Rectangle 18"/>
          <p:cNvSpPr/>
          <p:nvPr/>
        </p:nvSpPr>
        <p:spPr>
          <a:xfrm>
            <a:off x="6035040" y="4361688"/>
            <a:ext cx="5989320" cy="82296"/>
          </a:xfrm>
          <a:prstGeom prst="roundRect">
            <a:avLst>
              <a:gd name="adj" fmla="val 50000"/>
            </a:avLst>
          </a:prstGeom>
          <a:solidFill>
            <a:srgbClr val="3A55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6355080" y="3941064"/>
            <a:ext cx="5349240" cy="356615"/>
          </a:xfrm>
          <a:prstGeom prst="roundRect">
            <a:avLst>
              <a:gd name="adj" fmla="val 8000"/>
            </a:avLst>
          </a:prstGeom>
          <a:noFill/>
          <a:ln w="31750">
            <a:solidFill>
              <a:srgbClr val="F15D2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6245352" y="3794760"/>
            <a:ext cx="310896" cy="310896"/>
          </a:xfrm>
          <a:prstGeom prst="ellipse">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FFFFF"/>
                </a:solidFill>
                <a:latin typeface="Heebo"/>
              </a:rPr>
              <a:t>1</a:t>
            </a:r>
          </a:p>
        </p:txBody>
      </p:sp>
      <p:sp>
        <p:nvSpPr>
          <p:cNvPr id="22" name="Rounded Rectangle 21"/>
          <p:cNvSpPr/>
          <p:nvPr/>
        </p:nvSpPr>
        <p:spPr>
          <a:xfrm>
            <a:off x="6355080" y="4553712"/>
            <a:ext cx="2606040" cy="45720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50" b="1">
                <a:solidFill>
                  <a:srgbClr val="FFFFFF"/>
                </a:solidFill>
                <a:latin typeface="Heebo"/>
                <a:ea typeface="Heebo"/>
                <a:cs typeface="Heebo"/>
              </a:rPr>
              <a:t>1  Yritystiedot puuttuvat kokonaan</a:t>
            </a:r>
          </a:p>
        </p:txBody>
      </p:sp>
      <p:sp>
        <p:nvSpPr>
          <p:cNvPr id="23" name="Rounded Rectangle 22"/>
          <p:cNvSpPr/>
          <p:nvPr/>
        </p:nvSpPr>
        <p:spPr>
          <a:xfrm>
            <a:off x="9098280" y="4553712"/>
            <a:ext cx="2606040" cy="45720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50" b="1">
                <a:solidFill>
                  <a:srgbClr val="FFFFFF"/>
                </a:solidFill>
                <a:latin typeface="Heebo"/>
                <a:ea typeface="Heebo"/>
                <a:cs typeface="Heebo"/>
              </a:rPr>
              <a:t>Kriteerien tekijä on nimetön</a:t>
            </a:r>
          </a:p>
        </p:txBody>
      </p:sp>
      <p:sp>
        <p:nvSpPr>
          <p:cNvPr id="24" name="Rounded Rectangle 23"/>
          <p:cNvSpPr/>
          <p:nvPr/>
        </p:nvSpPr>
        <p:spPr>
          <a:xfrm>
            <a:off x="6355080" y="5193792"/>
            <a:ext cx="1188720" cy="34747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50" b="1">
                <a:solidFill>
                  <a:srgbClr val="16232B"/>
                </a:solidFill>
                <a:latin typeface="Heebo"/>
                <a:ea typeface="Heebo"/>
                <a:cs typeface="Heebo"/>
              </a:rPr>
              <a:t>KORJAUS</a:t>
            </a:r>
          </a:p>
        </p:txBody>
      </p:sp>
      <p:sp>
        <p:nvSpPr>
          <p:cNvPr id="25" name="Rounded Rectangle 24"/>
          <p:cNvSpPr/>
          <p:nvPr/>
        </p:nvSpPr>
        <p:spPr>
          <a:xfrm>
            <a:off x="7680960" y="5193792"/>
            <a:ext cx="1463040" cy="347472"/>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50" b="1">
                <a:solidFill>
                  <a:srgbClr val="FFFFFF"/>
                </a:solidFill>
                <a:latin typeface="Heebo"/>
                <a:ea typeface="Heebo"/>
                <a:cs typeface="Heebo"/>
              </a:rPr>
              <a:t>1–2 h</a:t>
            </a:r>
          </a:p>
        </p:txBody>
      </p:sp>
      <p:sp>
        <p:nvSpPr>
          <p:cNvPr id="26" name="TextBox 25"/>
          <p:cNvSpPr txBox="1"/>
          <p:nvPr/>
        </p:nvSpPr>
        <p:spPr>
          <a:xfrm>
            <a:off x="9281160" y="5212080"/>
            <a:ext cx="2423160" cy="329184"/>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Korjaus #1</a:t>
            </a:r>
          </a:p>
        </p:txBody>
      </p:sp>
      <p:sp>
        <p:nvSpPr>
          <p:cNvPr id="27" name="TextBox 26"/>
          <p:cNvSpPr txBox="1"/>
          <p:nvPr/>
        </p:nvSpPr>
        <p:spPr>
          <a:xfrm>
            <a:off x="6355080" y="5623560"/>
            <a:ext cx="5349240" cy="713232"/>
          </a:xfrm>
          <a:prstGeom prst="rect">
            <a:avLst/>
          </a:prstGeom>
          <a:noFill/>
        </p:spPr>
        <p:txBody>
          <a:bodyPr wrap="square" lIns="36576" rIns="36576" tIns="36576" bIns="36576" anchor="t"/>
          <a:lstStyle/>
          <a:p>
            <a:pPr algn="l">
              <a:lnSpc>
                <a:spcPct val="118000"/>
              </a:lnSpc>
            </a:pPr>
            <a:r>
              <a:rPr sz="1400" b="0">
                <a:solidFill>
                  <a:srgbClr val="FFFFFF"/>
                </a:solidFill>
                <a:latin typeface="Heebo"/>
                <a:ea typeface="Heebo"/>
                <a:cs typeface="Heebo"/>
              </a:rPr>
              <a:t>Lisää alatunnisteeseen nimi, Y-tunnus, kotipaikka, sähköposti ja linkit tietosuojaan ja ehtoihin; nimeä kriteerien tekijä.</a:t>
            </a:r>
          </a:p>
        </p:txBody>
      </p:sp>
      <p:pic>
        <p:nvPicPr>
          <p:cNvPr id="28" name="Picture 27" descr="hw-lockup-horizontal-white.png"/>
          <p:cNvPicPr>
            <a:picLocks noChangeAspect="1"/>
          </p:cNvPicPr>
          <p:nvPr/>
        </p:nvPicPr>
        <p:blipFill>
          <a:blip r:embed="rId3"/>
          <a:stretch>
            <a:fillRect/>
          </a:stretch>
        </p:blipFill>
        <p:spPr>
          <a:xfrm>
            <a:off x="411480" y="6473952"/>
            <a:ext cx="868680" cy="196625"/>
          </a:xfrm>
          <a:prstGeom prst="rect">
            <a:avLst/>
          </a:prstGeom>
        </p:spPr>
      </p:pic>
      <p:sp>
        <p:nvSpPr>
          <p:cNvPr id="29" name="TextBox 28"/>
          <p:cNvSpPr txBox="1"/>
          <p:nvPr/>
        </p:nvSpPr>
        <p:spPr>
          <a:xfrm>
            <a:off x="8412480" y="6419088"/>
            <a:ext cx="2834640" cy="274320"/>
          </a:xfrm>
          <a:prstGeom prst="rect">
            <a:avLst/>
          </a:prstGeom>
          <a:noFill/>
        </p:spPr>
        <p:txBody>
          <a:bodyPr wrap="square" lIns="36576" rIns="36576" tIns="36576" bIns="36576" anchor="t"/>
          <a:lstStyle/>
          <a:p>
            <a:pPr algn="r">
              <a:lnSpc>
                <a:spcPct val="118000"/>
              </a:lnSpc>
            </a:pPr>
            <a:r>
              <a:rPr sz="850" b="0">
                <a:solidFill>
                  <a:srgbClr val="6F8796"/>
                </a:solidFill>
                <a:latin typeface="Heebo"/>
                <a:ea typeface="Heebo"/>
                <a:cs typeface="Heebo"/>
              </a:rPr>
              <a:t>ROAST MY PAGE · hybridworks-esikatselu.vercel.app</a:t>
            </a:r>
          </a:p>
        </p:txBody>
      </p:sp>
      <p:sp>
        <p:nvSpPr>
          <p:cNvPr id="30" name="TextBox 29"/>
          <p:cNvSpPr txBox="1"/>
          <p:nvPr/>
        </p:nvSpPr>
        <p:spPr>
          <a:xfrm>
            <a:off x="11292840" y="6382512"/>
            <a:ext cx="502920" cy="329184"/>
          </a:xfrm>
          <a:prstGeom prst="rect">
            <a:avLst/>
          </a:prstGeom>
          <a:noFill/>
        </p:spPr>
        <p:txBody>
          <a:bodyPr wrap="square" lIns="36576" rIns="36576" tIns="36576" bIns="36576" anchor="t"/>
          <a:lstStyle/>
          <a:p>
            <a:pPr algn="r">
              <a:lnSpc>
                <a:spcPct val="118000"/>
              </a:lnSpc>
            </a:pPr>
            <a:r>
              <a:rPr sz="1200" b="0">
                <a:solidFill>
                  <a:srgbClr val="6F8796"/>
                </a:solidFill>
                <a:latin typeface="Anton"/>
                <a:ea typeface="Anton"/>
                <a:cs typeface="Anton"/>
              </a:rPr>
              <a:t>07</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86" fill="hold">
                      <p:stCondLst>
                        <p:cond delay="indefinite"/>
                        <p:cond evt="onBegin" delay="0">
                          <p:tn val="2"/>
                        </p:cond>
                      </p:stCondLst>
                      <p:childTnLst>
                        <p:par>
                          <p:cTn id="9"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5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500"/>
                                        <p:tgtEl>
                                          <p:spTgt spid="4"/>
                                        </p:tgtEl>
                                      </p:cBhvr>
                                    </p:animEffect>
                                  </p:childTnLst>
                                </p:cTn>
                              </p:par>
                            </p:childTnLst>
                          </p:cTn>
                        </p:par>
                        <p:par>
                          <p:cTn id="31" fill="hold">
                            <p:stCondLst>
                              <p:cond delay="35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8" fill="hold">
                            <p:stCondLst>
                              <p:cond delay="70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45" fill="hold">
                            <p:stCondLst>
                              <p:cond delay="1050"/>
                            </p:stCondLst>
                            <p:childTnLst>
                              <p:par>
                                <p:cTn id="39" presetID="10"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par>
                          <p:cTn id="58" fill="hold">
                            <p:stCondLst>
                              <p:cond delay="1400"/>
                            </p:stCondLst>
                            <p:childTnLst>
                              <p:par>
                                <p:cTn id="46" presetID="10"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childTnLst>
                          </p:cTn>
                        </p:par>
                        <p:par>
                          <p:cTn id="65" fill="hold">
                            <p:stCondLst>
                              <p:cond delay="1750"/>
                            </p:stCondLst>
                            <p:childTnLst>
                              <p:par>
                                <p:cTn id="59" presetID="10"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childTnLst>
                          </p:cTn>
                        </p:par>
                        <p:par>
                          <p:cTn id="72" fill="hold">
                            <p:stCondLst>
                              <p:cond delay="2100"/>
                            </p:stCondLst>
                            <p:childTnLst>
                              <p:par>
                                <p:cTn id="66" presetID="10" presetClass="entr" presetSubtype="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par>
                          <p:cTn id="85" fill="hold">
                            <p:stCondLst>
                              <p:cond delay="2450"/>
                            </p:stCondLst>
                            <p:childTnLst>
                              <p:par>
                                <p:cTn id="73" presetID="10" presetClass="entr" presetSubtype="0"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Rectangle 1"/>
          <p:cNvSpPr/>
          <p:nvPr/>
        </p:nvSpPr>
        <p:spPr>
          <a:xfrm>
            <a:off x="5989320" y="0"/>
            <a:ext cx="6202375" cy="6858000"/>
          </a:xfrm>
          <a:prstGeom prst="rect">
            <a:avLst/>
          </a:prstGeom>
          <a:solidFill>
            <a:srgbClr val="1A29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621792" y="658368"/>
            <a:ext cx="1600200" cy="365760"/>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00" b="1">
                <a:solidFill>
                  <a:srgbClr val="FFFFFF"/>
                </a:solidFill>
                <a:latin typeface="Heebo"/>
                <a:ea typeface="Heebo"/>
                <a:cs typeface="Heebo"/>
              </a:rPr>
              <a:t>OSA-ALUE 5/7</a:t>
            </a:r>
          </a:p>
        </p:txBody>
      </p:sp>
      <p:sp>
        <p:nvSpPr>
          <p:cNvPr id="4" name="TextBox 3"/>
          <p:cNvSpPr txBox="1"/>
          <p:nvPr/>
        </p:nvSpPr>
        <p:spPr>
          <a:xfrm>
            <a:off x="621792" y="1097280"/>
            <a:ext cx="5212080" cy="960120"/>
          </a:xfrm>
          <a:prstGeom prst="rect">
            <a:avLst/>
          </a:prstGeom>
          <a:noFill/>
        </p:spPr>
        <p:txBody>
          <a:bodyPr wrap="square" lIns="36576" rIns="36576" tIns="36576" bIns="36576" anchor="t"/>
          <a:lstStyle/>
          <a:p>
            <a:pPr algn="l">
              <a:lnSpc>
                <a:spcPct val="100000"/>
              </a:lnSpc>
            </a:pPr>
            <a:r>
              <a:rPr sz="5400" b="0">
                <a:solidFill>
                  <a:srgbClr val="F15D22"/>
                </a:solidFill>
                <a:latin typeface="Anton"/>
                <a:ea typeface="Anton"/>
                <a:cs typeface="Anton"/>
              </a:rPr>
              <a:t>VISUAALISUUS</a:t>
            </a:r>
          </a:p>
        </p:txBody>
      </p:sp>
      <p:sp>
        <p:nvSpPr>
          <p:cNvPr id="5" name="TextBox 4"/>
          <p:cNvSpPr txBox="1"/>
          <p:nvPr/>
        </p:nvSpPr>
        <p:spPr>
          <a:xfrm>
            <a:off x="566928" y="1965960"/>
            <a:ext cx="1920240" cy="1234440"/>
          </a:xfrm>
          <a:prstGeom prst="rect">
            <a:avLst/>
          </a:prstGeom>
          <a:noFill/>
        </p:spPr>
        <p:txBody>
          <a:bodyPr wrap="square" lIns="36576" rIns="36576" tIns="36576" bIns="36576" anchor="t"/>
          <a:lstStyle/>
          <a:p>
            <a:pPr algn="l">
              <a:lnSpc>
                <a:spcPct val="90000"/>
              </a:lnSpc>
            </a:pPr>
            <a:r>
              <a:rPr sz="10000" b="0">
                <a:solidFill>
                  <a:srgbClr val="F15D22"/>
                </a:solidFill>
                <a:latin typeface="Anton"/>
                <a:ea typeface="Anton"/>
                <a:cs typeface="Anton"/>
              </a:rPr>
              <a:t>4</a:t>
            </a:r>
            <a:r>
              <a:rPr sz="10000" b="0">
                <a:solidFill>
                  <a:srgbClr val="FFFFFF"/>
                </a:solidFill>
                <a:latin typeface="Anton"/>
                <a:ea typeface="Anton"/>
                <a:cs typeface="Anton"/>
              </a:rPr>
              <a:t>/5</a:t>
            </a:r>
          </a:p>
        </p:txBody>
      </p:sp>
      <p:sp>
        <p:nvSpPr>
          <p:cNvPr id="6" name="Rounded Rectangle 5"/>
          <p:cNvSpPr/>
          <p:nvPr/>
        </p:nvSpPr>
        <p:spPr>
          <a:xfrm>
            <a:off x="260604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320040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379476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438912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4983480" y="233172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2606040" y="2606040"/>
            <a:ext cx="3200400" cy="685800"/>
          </a:xfrm>
          <a:prstGeom prst="rect">
            <a:avLst/>
          </a:prstGeom>
          <a:noFill/>
        </p:spPr>
        <p:txBody>
          <a:bodyPr wrap="square" lIns="36576" rIns="36576" tIns="36576" bIns="36576" anchor="t"/>
          <a:lstStyle/>
          <a:p>
            <a:pPr algn="l">
              <a:lnSpc>
                <a:spcPct val="118000"/>
              </a:lnSpc>
            </a:pPr>
            <a:r>
              <a:rPr sz="1500" b="1">
                <a:solidFill>
                  <a:srgbClr val="FFFFFF"/>
                </a:solidFill>
                <a:latin typeface="Heebo"/>
                <a:ea typeface="Heebo"/>
                <a:cs typeface="Heebo"/>
              </a:rPr>
              <a:t>Siisti ja johdonmukainen; tunnisteet liian pieniä.</a:t>
            </a:r>
          </a:p>
        </p:txBody>
      </p:sp>
      <p:sp>
        <p:nvSpPr>
          <p:cNvPr id="12" name="Rounded Rectangle 11"/>
          <p:cNvSpPr/>
          <p:nvPr/>
        </p:nvSpPr>
        <p:spPr>
          <a:xfrm>
            <a:off x="621792" y="3520440"/>
            <a:ext cx="1234440" cy="329184"/>
          </a:xfrm>
          <a:prstGeom prst="roundRect">
            <a:avLst>
              <a:gd name="adj" fmla="val 50000"/>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VAHVUUDET</a:t>
            </a:r>
          </a:p>
        </p:txBody>
      </p:sp>
      <p:sp>
        <p:nvSpPr>
          <p:cNvPr id="13" name="TextBox 12"/>
          <p:cNvSpPr txBox="1"/>
          <p:nvPr/>
        </p:nvSpPr>
        <p:spPr>
          <a:xfrm>
            <a:off x="1965960" y="3456432"/>
            <a:ext cx="3840480" cy="1325880"/>
          </a:xfrm>
          <a:prstGeom prst="rect">
            <a:avLst/>
          </a:prstGeom>
          <a:noFill/>
        </p:spPr>
        <p:txBody>
          <a:bodyPr wrap="square" lIns="36576" rIns="36576" tIns="36576" bIns="36576">
            <a:spAutoFit/>
          </a:bodyPr>
          <a:lstStyle/>
          <a:p>
            <a:pPr>
              <a:lnSpc>
                <a:spcPct val="115000"/>
              </a:lnSpc>
              <a:spcAft>
                <a:spcPts val="419"/>
              </a:spcAft>
            </a:pPr>
            <a:r>
              <a:rPr sz="1200" b="1">
                <a:solidFill>
                  <a:srgbClr val="5FC4C9"/>
                </a:solidFill>
                <a:latin typeface="Heebo"/>
                <a:ea typeface="Heebo"/>
                <a:cs typeface="Heebo"/>
              </a:rPr>
              <a:t>•  </a:t>
            </a:r>
            <a:r>
              <a:rPr sz="1200">
                <a:solidFill>
                  <a:srgbClr val="FFFFFF"/>
                </a:solidFill>
                <a:latin typeface="Heebo"/>
                <a:ea typeface="Heebo"/>
                <a:cs typeface="Heebo"/>
              </a:rPr>
              <a:t>Selkeä hierarkia: iso serif-pääviesti, yksi musta nappi, runsaasti tyhjää tilaa.</a:t>
            </a:r>
          </a:p>
          <a:p>
            <a:pPr>
              <a:lnSpc>
                <a:spcPct val="115000"/>
              </a:lnSpc>
              <a:spcAft>
                <a:spcPts val="419"/>
              </a:spcAft>
            </a:pPr>
            <a:r>
              <a:rPr sz="1200" b="1">
                <a:solidFill>
                  <a:srgbClr val="5FC4C9"/>
                </a:solidFill>
                <a:latin typeface="Heebo"/>
                <a:ea typeface="Heebo"/>
                <a:cs typeface="Heebo"/>
              </a:rPr>
              <a:t>•  </a:t>
            </a:r>
            <a:r>
              <a:rPr sz="1200">
                <a:solidFill>
                  <a:srgbClr val="FFFFFF"/>
                </a:solidFill>
                <a:latin typeface="Heebo"/>
                <a:ea typeface="Heebo"/>
                <a:cs typeface="Heebo"/>
              </a:rPr>
              <a:t>Johdonmukainen mustavalkoinen ilme kaikissa osioissa; ei rikkoutumia (vaakavieritys 0 px).</a:t>
            </a:r>
          </a:p>
        </p:txBody>
      </p:sp>
      <p:sp>
        <p:nvSpPr>
          <p:cNvPr id="14" name="Rounded Rectangle 13"/>
          <p:cNvSpPr/>
          <p:nvPr/>
        </p:nvSpPr>
        <p:spPr>
          <a:xfrm>
            <a:off x="621792" y="4892040"/>
            <a:ext cx="1234440" cy="329184"/>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HEIKKOUDET</a:t>
            </a:r>
          </a:p>
        </p:txBody>
      </p:sp>
      <p:sp>
        <p:nvSpPr>
          <p:cNvPr id="15" name="TextBox 14"/>
          <p:cNvSpPr txBox="1"/>
          <p:nvPr/>
        </p:nvSpPr>
        <p:spPr>
          <a:xfrm>
            <a:off x="1965960" y="4828032"/>
            <a:ext cx="3840480" cy="1417320"/>
          </a:xfrm>
          <a:prstGeom prst="rect">
            <a:avLst/>
          </a:prstGeom>
          <a:noFill/>
        </p:spPr>
        <p:txBody>
          <a:bodyPr wrap="square" lIns="36576" rIns="36576" tIns="36576" bIns="36576">
            <a:spAutoFit/>
          </a:bodyPr>
          <a:lstStyle/>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Osioiden tunnisteet ja numerot 12 px harmaalla monospace-fontilla.</a:t>
            </a:r>
          </a:p>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Tuotesivun ilme (tummansininen, oranssi) ei näy; siirtymä on visuaalinen hyppy.</a:t>
            </a:r>
          </a:p>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Työpöydällä otsikkopalstan alle jää satoja pikseleitä tyhjää jokaisessa osiossa.</a:t>
            </a:r>
          </a:p>
        </p:txBody>
      </p:sp>
      <p:sp>
        <p:nvSpPr>
          <p:cNvPr id="16" name="TextBox 15"/>
          <p:cNvSpPr txBox="1"/>
          <p:nvPr/>
        </p:nvSpPr>
        <p:spPr>
          <a:xfrm>
            <a:off x="6355080" y="457200"/>
            <a:ext cx="5349240" cy="292608"/>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Etusivu · työpöytä 1440 · koko sivu</a:t>
            </a:r>
          </a:p>
        </p:txBody>
      </p:sp>
      <p:sp>
        <p:nvSpPr>
          <p:cNvPr id="17" name="Rounded Rectangle 16"/>
          <p:cNvSpPr/>
          <p:nvPr/>
        </p:nvSpPr>
        <p:spPr>
          <a:xfrm>
            <a:off x="6291072" y="804671"/>
            <a:ext cx="5477255" cy="3557016"/>
          </a:xfrm>
          <a:prstGeom prst="roundRect">
            <a:avLst>
              <a:gd name="adj" fmla="val 3000"/>
            </a:avLst>
          </a:prstGeom>
          <a:solidFill>
            <a:srgbClr val="0E171D"/>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image.jpg"/>
          <p:cNvPicPr>
            <a:picLocks noChangeAspect="1"/>
          </p:cNvPicPr>
          <p:nvPr/>
        </p:nvPicPr>
        <p:blipFill>
          <a:blip r:embed="rId2"/>
          <a:stretch>
            <a:fillRect/>
          </a:stretch>
        </p:blipFill>
        <p:spPr>
          <a:xfrm>
            <a:off x="6355080" y="868680"/>
            <a:ext cx="5349240" cy="3429000"/>
          </a:xfrm>
          <a:prstGeom prst="rect">
            <a:avLst/>
          </a:prstGeom>
        </p:spPr>
      </p:pic>
      <p:sp>
        <p:nvSpPr>
          <p:cNvPr id="19" name="Rounded Rectangle 18"/>
          <p:cNvSpPr/>
          <p:nvPr/>
        </p:nvSpPr>
        <p:spPr>
          <a:xfrm>
            <a:off x="6035040" y="4361688"/>
            <a:ext cx="5989320" cy="82296"/>
          </a:xfrm>
          <a:prstGeom prst="roundRect">
            <a:avLst>
              <a:gd name="adj" fmla="val 50000"/>
            </a:avLst>
          </a:prstGeom>
          <a:solidFill>
            <a:srgbClr val="3A55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6958355" y="2247366"/>
            <a:ext cx="2811322" cy="71323"/>
          </a:xfrm>
          <a:prstGeom prst="roundRect">
            <a:avLst>
              <a:gd name="adj" fmla="val 8000"/>
            </a:avLst>
          </a:prstGeom>
          <a:noFill/>
          <a:ln w="31750">
            <a:solidFill>
              <a:srgbClr val="F15D2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6812051" y="2101062"/>
            <a:ext cx="310896" cy="310896"/>
          </a:xfrm>
          <a:prstGeom prst="ellipse">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FFFFF"/>
                </a:solidFill>
                <a:latin typeface="Heebo"/>
              </a:rPr>
              <a:t>1</a:t>
            </a:r>
          </a:p>
        </p:txBody>
      </p:sp>
      <p:sp>
        <p:nvSpPr>
          <p:cNvPr id="22" name="Rounded Rectangle 21"/>
          <p:cNvSpPr/>
          <p:nvPr/>
        </p:nvSpPr>
        <p:spPr>
          <a:xfrm>
            <a:off x="10150068" y="2247366"/>
            <a:ext cx="950975" cy="671626"/>
          </a:xfrm>
          <a:prstGeom prst="roundRect">
            <a:avLst>
              <a:gd name="adj" fmla="val 8000"/>
            </a:avLst>
          </a:prstGeom>
          <a:noFill/>
          <a:ln w="31750">
            <a:solidFill>
              <a:srgbClr val="F15D2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Oval 22"/>
          <p:cNvSpPr/>
          <p:nvPr/>
        </p:nvSpPr>
        <p:spPr>
          <a:xfrm>
            <a:off x="10003764" y="2101062"/>
            <a:ext cx="310896" cy="310896"/>
          </a:xfrm>
          <a:prstGeom prst="ellipse">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FFFFF"/>
                </a:solidFill>
                <a:latin typeface="Heebo"/>
              </a:rPr>
              <a:t>2</a:t>
            </a:r>
          </a:p>
        </p:txBody>
      </p:sp>
      <p:sp>
        <p:nvSpPr>
          <p:cNvPr id="24" name="Rounded Rectangle 23"/>
          <p:cNvSpPr/>
          <p:nvPr/>
        </p:nvSpPr>
        <p:spPr>
          <a:xfrm>
            <a:off x="6355080" y="4553712"/>
            <a:ext cx="2606040" cy="45720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50" b="1">
                <a:solidFill>
                  <a:srgbClr val="FFFFFF"/>
                </a:solidFill>
                <a:latin typeface="Heebo"/>
                <a:ea typeface="Heebo"/>
                <a:cs typeface="Heebo"/>
              </a:rPr>
              <a:t>1  Pienet harmaat tunnisteet</a:t>
            </a:r>
          </a:p>
        </p:txBody>
      </p:sp>
      <p:sp>
        <p:nvSpPr>
          <p:cNvPr id="25" name="Rounded Rectangle 24"/>
          <p:cNvSpPr/>
          <p:nvPr/>
        </p:nvSpPr>
        <p:spPr>
          <a:xfrm>
            <a:off x="9098280" y="4553712"/>
            <a:ext cx="2606040" cy="45720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50" b="1">
                <a:solidFill>
                  <a:srgbClr val="FFFFFF"/>
                </a:solidFill>
                <a:latin typeface="Heebo"/>
                <a:ea typeface="Heebo"/>
                <a:cs typeface="Heebo"/>
              </a:rPr>
              <a:t>2  Siirtymä tuotesivulle on hyppy</a:t>
            </a:r>
          </a:p>
        </p:txBody>
      </p:sp>
      <p:sp>
        <p:nvSpPr>
          <p:cNvPr id="26" name="Rounded Rectangle 25"/>
          <p:cNvSpPr/>
          <p:nvPr/>
        </p:nvSpPr>
        <p:spPr>
          <a:xfrm>
            <a:off x="6355080" y="5193792"/>
            <a:ext cx="1188720" cy="34747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50" b="1">
                <a:solidFill>
                  <a:srgbClr val="16232B"/>
                </a:solidFill>
                <a:latin typeface="Heebo"/>
                <a:ea typeface="Heebo"/>
                <a:cs typeface="Heebo"/>
              </a:rPr>
              <a:t>KORJAUS</a:t>
            </a:r>
          </a:p>
        </p:txBody>
      </p:sp>
      <p:sp>
        <p:nvSpPr>
          <p:cNvPr id="27" name="Rounded Rectangle 26"/>
          <p:cNvSpPr/>
          <p:nvPr/>
        </p:nvSpPr>
        <p:spPr>
          <a:xfrm>
            <a:off x="7680960" y="5193792"/>
            <a:ext cx="1463040" cy="347472"/>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50" b="1">
                <a:solidFill>
                  <a:srgbClr val="FFFFFF"/>
                </a:solidFill>
                <a:latin typeface="Heebo"/>
                <a:ea typeface="Heebo"/>
                <a:cs typeface="Heebo"/>
              </a:rPr>
              <a:t>1 h</a:t>
            </a:r>
          </a:p>
        </p:txBody>
      </p:sp>
      <p:sp>
        <p:nvSpPr>
          <p:cNvPr id="28" name="TextBox 27"/>
          <p:cNvSpPr txBox="1"/>
          <p:nvPr/>
        </p:nvSpPr>
        <p:spPr>
          <a:xfrm>
            <a:off x="9281160" y="5212080"/>
            <a:ext cx="2423160" cy="329184"/>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Korjaus #9</a:t>
            </a:r>
          </a:p>
        </p:txBody>
      </p:sp>
      <p:sp>
        <p:nvSpPr>
          <p:cNvPr id="29" name="TextBox 28"/>
          <p:cNvSpPr txBox="1"/>
          <p:nvPr/>
        </p:nvSpPr>
        <p:spPr>
          <a:xfrm>
            <a:off x="6355080" y="5623560"/>
            <a:ext cx="5349240" cy="713232"/>
          </a:xfrm>
          <a:prstGeom prst="rect">
            <a:avLst/>
          </a:prstGeom>
          <a:noFill/>
        </p:spPr>
        <p:txBody>
          <a:bodyPr wrap="square" lIns="36576" rIns="36576" tIns="36576" bIns="36576" anchor="t"/>
          <a:lstStyle/>
          <a:p>
            <a:pPr algn="l">
              <a:lnSpc>
                <a:spcPct val="118000"/>
              </a:lnSpc>
            </a:pPr>
            <a:r>
              <a:rPr sz="1400" b="0">
                <a:solidFill>
                  <a:srgbClr val="FFFFFF"/>
                </a:solidFill>
                <a:latin typeface="Heebo"/>
                <a:ea typeface="Heebo"/>
                <a:cs typeface="Heebo"/>
              </a:rPr>
              <a:t>Nosta tunnisteet 14 px:iin ja tummempaan harmaaseen; tuo tuotteen oranssi napin taustaksi.</a:t>
            </a:r>
          </a:p>
        </p:txBody>
      </p:sp>
      <p:pic>
        <p:nvPicPr>
          <p:cNvPr id="30" name="Picture 29" descr="hw-lockup-horizontal-white.png"/>
          <p:cNvPicPr>
            <a:picLocks noChangeAspect="1"/>
          </p:cNvPicPr>
          <p:nvPr/>
        </p:nvPicPr>
        <p:blipFill>
          <a:blip r:embed="rId3"/>
          <a:stretch>
            <a:fillRect/>
          </a:stretch>
        </p:blipFill>
        <p:spPr>
          <a:xfrm>
            <a:off x="411480" y="6473952"/>
            <a:ext cx="868680" cy="196625"/>
          </a:xfrm>
          <a:prstGeom prst="rect">
            <a:avLst/>
          </a:prstGeom>
        </p:spPr>
      </p:pic>
      <p:sp>
        <p:nvSpPr>
          <p:cNvPr id="31" name="TextBox 30"/>
          <p:cNvSpPr txBox="1"/>
          <p:nvPr/>
        </p:nvSpPr>
        <p:spPr>
          <a:xfrm>
            <a:off x="8412480" y="6419088"/>
            <a:ext cx="2834640" cy="274320"/>
          </a:xfrm>
          <a:prstGeom prst="rect">
            <a:avLst/>
          </a:prstGeom>
          <a:noFill/>
        </p:spPr>
        <p:txBody>
          <a:bodyPr wrap="square" lIns="36576" rIns="36576" tIns="36576" bIns="36576" anchor="t"/>
          <a:lstStyle/>
          <a:p>
            <a:pPr algn="r">
              <a:lnSpc>
                <a:spcPct val="118000"/>
              </a:lnSpc>
            </a:pPr>
            <a:r>
              <a:rPr sz="850" b="0">
                <a:solidFill>
                  <a:srgbClr val="6F8796"/>
                </a:solidFill>
                <a:latin typeface="Heebo"/>
                <a:ea typeface="Heebo"/>
                <a:cs typeface="Heebo"/>
              </a:rPr>
              <a:t>ROAST MY PAGE · hybridworks-esikatselu.vercel.app</a:t>
            </a:r>
          </a:p>
        </p:txBody>
      </p:sp>
      <p:sp>
        <p:nvSpPr>
          <p:cNvPr id="32" name="TextBox 31"/>
          <p:cNvSpPr txBox="1"/>
          <p:nvPr/>
        </p:nvSpPr>
        <p:spPr>
          <a:xfrm>
            <a:off x="11292840" y="6382512"/>
            <a:ext cx="502920" cy="329184"/>
          </a:xfrm>
          <a:prstGeom prst="rect">
            <a:avLst/>
          </a:prstGeom>
          <a:noFill/>
        </p:spPr>
        <p:txBody>
          <a:bodyPr wrap="square" lIns="36576" rIns="36576" tIns="36576" bIns="36576" anchor="t"/>
          <a:lstStyle/>
          <a:p>
            <a:pPr algn="r">
              <a:lnSpc>
                <a:spcPct val="118000"/>
              </a:lnSpc>
            </a:pPr>
            <a:r>
              <a:rPr sz="1200" b="0">
                <a:solidFill>
                  <a:srgbClr val="6F8796"/>
                </a:solidFill>
                <a:latin typeface="Anton"/>
                <a:ea typeface="Anton"/>
                <a:cs typeface="Anton"/>
              </a:rPr>
              <a:t>08</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92" fill="hold">
                      <p:stCondLst>
                        <p:cond delay="indefinite"/>
                        <p:cond evt="onBegin" delay="0">
                          <p:tn val="2"/>
                        </p:cond>
                      </p:stCondLst>
                      <p:childTnLst>
                        <p:par>
                          <p:cTn id="9"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5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500"/>
                                        <p:tgtEl>
                                          <p:spTgt spid="4"/>
                                        </p:tgtEl>
                                      </p:cBhvr>
                                    </p:animEffect>
                                  </p:childTnLst>
                                </p:cTn>
                              </p:par>
                            </p:childTnLst>
                          </p:cTn>
                        </p:par>
                        <p:par>
                          <p:cTn id="31" fill="hold">
                            <p:stCondLst>
                              <p:cond delay="35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8" fill="hold">
                            <p:stCondLst>
                              <p:cond delay="70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45" fill="hold">
                            <p:stCondLst>
                              <p:cond delay="1050"/>
                            </p:stCondLst>
                            <p:childTnLst>
                              <p:par>
                                <p:cTn id="39" presetID="10"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par>
                          <p:cTn id="58" fill="hold">
                            <p:stCondLst>
                              <p:cond delay="1400"/>
                            </p:stCondLst>
                            <p:childTnLst>
                              <p:par>
                                <p:cTn id="46" presetID="10"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childTnLst>
                          </p:cTn>
                        </p:par>
                        <p:par>
                          <p:cTn id="71" fill="hold">
                            <p:stCondLst>
                              <p:cond delay="1750"/>
                            </p:stCondLst>
                            <p:childTnLst>
                              <p:par>
                                <p:cTn id="59" presetID="10"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childTnLst>
                          </p:cTn>
                        </p:par>
                        <p:par>
                          <p:cTn id="78" fill="hold">
                            <p:stCondLst>
                              <p:cond delay="2100"/>
                            </p:stCondLst>
                            <p:childTnLst>
                              <p:par>
                                <p:cTn id="72" presetID="10" presetClass="entr" presetSubtype="0" fill="hold" grpId="0"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500"/>
                                        <p:tgtEl>
                                          <p:spTgt spid="2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500"/>
                                        <p:tgtEl>
                                          <p:spTgt spid="25"/>
                                        </p:tgtEl>
                                      </p:cBhvr>
                                    </p:animEffect>
                                  </p:childTnLst>
                                </p:cTn>
                              </p:par>
                            </p:childTnLst>
                          </p:cTn>
                        </p:par>
                        <p:par>
                          <p:cTn id="91" fill="hold">
                            <p:stCondLst>
                              <p:cond delay="2450"/>
                            </p:stCondLst>
                            <p:childTnLst>
                              <p:par>
                                <p:cTn id="79" presetID="10" presetClass="entr" presetSubtype="0" fill="hold" grpId="0" nodeType="after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fade">
                                      <p:cBhvr>
                                        <p:cTn id="9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Rectangle 1"/>
          <p:cNvSpPr/>
          <p:nvPr/>
        </p:nvSpPr>
        <p:spPr>
          <a:xfrm>
            <a:off x="5989320" y="0"/>
            <a:ext cx="6202375" cy="6858000"/>
          </a:xfrm>
          <a:prstGeom prst="rect">
            <a:avLst/>
          </a:prstGeom>
          <a:solidFill>
            <a:srgbClr val="1A29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621792" y="658368"/>
            <a:ext cx="1600200" cy="365760"/>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00" b="1">
                <a:solidFill>
                  <a:srgbClr val="FFFFFF"/>
                </a:solidFill>
                <a:latin typeface="Heebo"/>
                <a:ea typeface="Heebo"/>
                <a:cs typeface="Heebo"/>
              </a:rPr>
              <a:t>OSA-ALUE 6/7</a:t>
            </a:r>
          </a:p>
        </p:txBody>
      </p:sp>
      <p:sp>
        <p:nvSpPr>
          <p:cNvPr id="4" name="TextBox 3"/>
          <p:cNvSpPr txBox="1"/>
          <p:nvPr/>
        </p:nvSpPr>
        <p:spPr>
          <a:xfrm>
            <a:off x="621792" y="1097280"/>
            <a:ext cx="5212080" cy="960120"/>
          </a:xfrm>
          <a:prstGeom prst="rect">
            <a:avLst/>
          </a:prstGeom>
          <a:noFill/>
        </p:spPr>
        <p:txBody>
          <a:bodyPr wrap="square" lIns="36576" rIns="36576" tIns="36576" bIns="36576" anchor="t"/>
          <a:lstStyle/>
          <a:p>
            <a:pPr algn="l">
              <a:lnSpc>
                <a:spcPct val="100000"/>
              </a:lnSpc>
            </a:pPr>
            <a:r>
              <a:rPr sz="5400" b="0">
                <a:solidFill>
                  <a:srgbClr val="F15D22"/>
                </a:solidFill>
                <a:latin typeface="Anton"/>
                <a:ea typeface="Anton"/>
                <a:cs typeface="Anton"/>
              </a:rPr>
              <a:t>KUVAT</a:t>
            </a:r>
          </a:p>
        </p:txBody>
      </p:sp>
      <p:sp>
        <p:nvSpPr>
          <p:cNvPr id="5" name="TextBox 4"/>
          <p:cNvSpPr txBox="1"/>
          <p:nvPr/>
        </p:nvSpPr>
        <p:spPr>
          <a:xfrm>
            <a:off x="566928" y="1965960"/>
            <a:ext cx="1920240" cy="1234440"/>
          </a:xfrm>
          <a:prstGeom prst="rect">
            <a:avLst/>
          </a:prstGeom>
          <a:noFill/>
        </p:spPr>
        <p:txBody>
          <a:bodyPr wrap="square" lIns="36576" rIns="36576" tIns="36576" bIns="36576" anchor="t"/>
          <a:lstStyle/>
          <a:p>
            <a:pPr algn="l">
              <a:lnSpc>
                <a:spcPct val="90000"/>
              </a:lnSpc>
            </a:pPr>
            <a:r>
              <a:rPr sz="10000" b="0">
                <a:solidFill>
                  <a:srgbClr val="F15D22"/>
                </a:solidFill>
                <a:latin typeface="Anton"/>
                <a:ea typeface="Anton"/>
                <a:cs typeface="Anton"/>
              </a:rPr>
              <a:t>2</a:t>
            </a:r>
            <a:r>
              <a:rPr sz="10000" b="0">
                <a:solidFill>
                  <a:srgbClr val="FFFFFF"/>
                </a:solidFill>
                <a:latin typeface="Anton"/>
                <a:ea typeface="Anton"/>
                <a:cs typeface="Anton"/>
              </a:rPr>
              <a:t>/5</a:t>
            </a:r>
          </a:p>
        </p:txBody>
      </p:sp>
      <p:sp>
        <p:nvSpPr>
          <p:cNvPr id="6" name="Rounded Rectangle 5"/>
          <p:cNvSpPr/>
          <p:nvPr/>
        </p:nvSpPr>
        <p:spPr>
          <a:xfrm>
            <a:off x="260604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320040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3794760" y="233172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4389120" y="233172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4983480" y="233172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2606040" y="2606040"/>
            <a:ext cx="3200400" cy="685800"/>
          </a:xfrm>
          <a:prstGeom prst="rect">
            <a:avLst/>
          </a:prstGeom>
          <a:noFill/>
        </p:spPr>
        <p:txBody>
          <a:bodyPr wrap="square" lIns="36576" rIns="36576" tIns="36576" bIns="36576" anchor="t"/>
          <a:lstStyle/>
          <a:p>
            <a:pPr algn="l">
              <a:lnSpc>
                <a:spcPct val="118000"/>
              </a:lnSpc>
            </a:pPr>
            <a:r>
              <a:rPr sz="1500" b="1">
                <a:solidFill>
                  <a:srgbClr val="FFFFFF"/>
                </a:solidFill>
                <a:latin typeface="Heebo"/>
                <a:ea typeface="Heebo"/>
                <a:cs typeface="Heebo"/>
              </a:rPr>
              <a:t>Kolme logoa – ei yhtään kuvaa tuotoksesta tai tekijästä.</a:t>
            </a:r>
          </a:p>
        </p:txBody>
      </p:sp>
      <p:sp>
        <p:nvSpPr>
          <p:cNvPr id="12" name="Rounded Rectangle 11"/>
          <p:cNvSpPr/>
          <p:nvPr/>
        </p:nvSpPr>
        <p:spPr>
          <a:xfrm>
            <a:off x="621792" y="3520440"/>
            <a:ext cx="1234440" cy="329184"/>
          </a:xfrm>
          <a:prstGeom prst="roundRect">
            <a:avLst>
              <a:gd name="adj" fmla="val 50000"/>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VAHVUUDET</a:t>
            </a:r>
          </a:p>
        </p:txBody>
      </p:sp>
      <p:sp>
        <p:nvSpPr>
          <p:cNvPr id="13" name="TextBox 12"/>
          <p:cNvSpPr txBox="1"/>
          <p:nvPr/>
        </p:nvSpPr>
        <p:spPr>
          <a:xfrm>
            <a:off x="1965960" y="3456432"/>
            <a:ext cx="3840480" cy="1325880"/>
          </a:xfrm>
          <a:prstGeom prst="rect">
            <a:avLst/>
          </a:prstGeom>
          <a:noFill/>
        </p:spPr>
        <p:txBody>
          <a:bodyPr wrap="square" lIns="36576" rIns="36576" tIns="36576" bIns="36576">
            <a:spAutoFit/>
          </a:bodyPr>
          <a:lstStyle/>
          <a:p>
            <a:pPr>
              <a:lnSpc>
                <a:spcPct val="115000"/>
              </a:lnSpc>
              <a:spcAft>
                <a:spcPts val="419"/>
              </a:spcAft>
            </a:pPr>
            <a:r>
              <a:rPr sz="1200" b="1">
                <a:solidFill>
                  <a:srgbClr val="5FC4C9"/>
                </a:solidFill>
                <a:latin typeface="Heebo"/>
                <a:ea typeface="Heebo"/>
                <a:cs typeface="Heebo"/>
              </a:rPr>
              <a:t>•  </a:t>
            </a:r>
            <a:r>
              <a:rPr sz="1200">
                <a:solidFill>
                  <a:srgbClr val="FFFFFF"/>
                </a:solidFill>
                <a:latin typeface="Heebo"/>
                <a:ea typeface="Heebo"/>
                <a:cs typeface="Heebo"/>
              </a:rPr>
              <a:t>Kaikilla kolmella kuvalla on alt-teksti; koristemerkillä oikein tyhjä alt.</a:t>
            </a:r>
          </a:p>
          <a:p>
            <a:pPr>
              <a:lnSpc>
                <a:spcPct val="115000"/>
              </a:lnSpc>
              <a:spcAft>
                <a:spcPts val="419"/>
              </a:spcAft>
            </a:pPr>
            <a:r>
              <a:rPr sz="1200" b="1">
                <a:solidFill>
                  <a:srgbClr val="5FC4C9"/>
                </a:solidFill>
                <a:latin typeface="Heebo"/>
                <a:ea typeface="Heebo"/>
                <a:cs typeface="Heebo"/>
              </a:rPr>
              <a:t>•  </a:t>
            </a:r>
            <a:r>
              <a:rPr sz="1200">
                <a:solidFill>
                  <a:srgbClr val="FFFFFF"/>
                </a:solidFill>
                <a:latin typeface="Heebo"/>
                <a:ea typeface="Heebo"/>
                <a:cs typeface="Heebo"/>
              </a:rPr>
              <a:t>Kuvat ovat kevyitä (suurin 92 kt) ja teräviä.</a:t>
            </a:r>
          </a:p>
        </p:txBody>
      </p:sp>
      <p:sp>
        <p:nvSpPr>
          <p:cNvPr id="14" name="Rounded Rectangle 13"/>
          <p:cNvSpPr/>
          <p:nvPr/>
        </p:nvSpPr>
        <p:spPr>
          <a:xfrm>
            <a:off x="621792" y="4892040"/>
            <a:ext cx="1234440" cy="329184"/>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HEIKKOUDET</a:t>
            </a:r>
          </a:p>
        </p:txBody>
      </p:sp>
      <p:sp>
        <p:nvSpPr>
          <p:cNvPr id="15" name="TextBox 14"/>
          <p:cNvSpPr txBox="1"/>
          <p:nvPr/>
        </p:nvSpPr>
        <p:spPr>
          <a:xfrm>
            <a:off x="1965960" y="4828032"/>
            <a:ext cx="3840480" cy="1417320"/>
          </a:xfrm>
          <a:prstGeom prst="rect">
            <a:avLst/>
          </a:prstGeom>
          <a:noFill/>
        </p:spPr>
        <p:txBody>
          <a:bodyPr wrap="square" lIns="36576" rIns="36576" tIns="36576" bIns="36576">
            <a:spAutoFit/>
          </a:bodyPr>
          <a:lstStyle/>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Ainoat kuvat ovat logoja: Hybrid Works -logo kahdesti ja Roast My Page -logo kerran.</a:t>
            </a:r>
          </a:p>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Tuotos (PowerPoint ja video) mainitaan, mutta sitä ei näytetä.</a:t>
            </a:r>
          </a:p>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Ei kuvaa ihmisistä; tekijä jää kasvottomaksi.</a:t>
            </a:r>
          </a:p>
        </p:txBody>
      </p:sp>
      <p:sp>
        <p:nvSpPr>
          <p:cNvPr id="16" name="TextBox 15"/>
          <p:cNvSpPr txBox="1"/>
          <p:nvPr/>
        </p:nvSpPr>
        <p:spPr>
          <a:xfrm>
            <a:off x="6355080" y="457200"/>
            <a:ext cx="5349240" cy="292608"/>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Etusivu · työpöytä 1440 · koko sivu</a:t>
            </a:r>
          </a:p>
        </p:txBody>
      </p:sp>
      <p:sp>
        <p:nvSpPr>
          <p:cNvPr id="17" name="Rounded Rectangle 16"/>
          <p:cNvSpPr/>
          <p:nvPr/>
        </p:nvSpPr>
        <p:spPr>
          <a:xfrm>
            <a:off x="6291072" y="804671"/>
            <a:ext cx="5477255" cy="3557016"/>
          </a:xfrm>
          <a:prstGeom prst="roundRect">
            <a:avLst>
              <a:gd name="adj" fmla="val 3000"/>
            </a:avLst>
          </a:prstGeom>
          <a:solidFill>
            <a:srgbClr val="0E171D"/>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image.jpg"/>
          <p:cNvPicPr>
            <a:picLocks noChangeAspect="1"/>
          </p:cNvPicPr>
          <p:nvPr/>
        </p:nvPicPr>
        <p:blipFill>
          <a:blip r:embed="rId2"/>
          <a:stretch>
            <a:fillRect/>
          </a:stretch>
        </p:blipFill>
        <p:spPr>
          <a:xfrm>
            <a:off x="6355080" y="868680"/>
            <a:ext cx="5349240" cy="3429000"/>
          </a:xfrm>
          <a:prstGeom prst="rect">
            <a:avLst/>
          </a:prstGeom>
        </p:spPr>
      </p:pic>
      <p:sp>
        <p:nvSpPr>
          <p:cNvPr id="19" name="Rounded Rectangle 18"/>
          <p:cNvSpPr/>
          <p:nvPr/>
        </p:nvSpPr>
        <p:spPr>
          <a:xfrm>
            <a:off x="6035040" y="4361688"/>
            <a:ext cx="5989320" cy="82296"/>
          </a:xfrm>
          <a:prstGeom prst="roundRect">
            <a:avLst>
              <a:gd name="adj" fmla="val 50000"/>
            </a:avLst>
          </a:prstGeom>
          <a:solidFill>
            <a:srgbClr val="3A55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7059396" y="1819427"/>
            <a:ext cx="3940606" cy="1527505"/>
          </a:xfrm>
          <a:prstGeom prst="roundRect">
            <a:avLst>
              <a:gd name="adj" fmla="val 8000"/>
            </a:avLst>
          </a:prstGeom>
          <a:noFill/>
          <a:ln w="31750">
            <a:solidFill>
              <a:srgbClr val="F15D2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6913092" y="1673123"/>
            <a:ext cx="310896" cy="310896"/>
          </a:xfrm>
          <a:prstGeom prst="ellipse">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FFFFF"/>
                </a:solidFill>
                <a:latin typeface="Heebo"/>
              </a:rPr>
              <a:t>1</a:t>
            </a:r>
          </a:p>
        </p:txBody>
      </p:sp>
      <p:sp>
        <p:nvSpPr>
          <p:cNvPr id="22" name="Rounded Rectangle 21"/>
          <p:cNvSpPr/>
          <p:nvPr/>
        </p:nvSpPr>
        <p:spPr>
          <a:xfrm>
            <a:off x="6355080" y="4553712"/>
            <a:ext cx="2606040" cy="45720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50" b="1">
                <a:solidFill>
                  <a:srgbClr val="FFFFFF"/>
                </a:solidFill>
                <a:latin typeface="Heebo"/>
                <a:ea typeface="Heebo"/>
                <a:cs typeface="Heebo"/>
              </a:rPr>
              <a:t>1  Tuotosta ei näytetä</a:t>
            </a:r>
          </a:p>
        </p:txBody>
      </p:sp>
      <p:sp>
        <p:nvSpPr>
          <p:cNvPr id="23" name="Rounded Rectangle 22"/>
          <p:cNvSpPr/>
          <p:nvPr/>
        </p:nvSpPr>
        <p:spPr>
          <a:xfrm>
            <a:off x="9098280" y="4553712"/>
            <a:ext cx="2606040" cy="45720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50" b="1">
                <a:solidFill>
                  <a:srgbClr val="FFFFFF"/>
                </a:solidFill>
                <a:latin typeface="Heebo"/>
                <a:ea typeface="Heebo"/>
                <a:cs typeface="Heebo"/>
              </a:rPr>
              <a:t>Vain logoja, oma logo kahdesti</a:t>
            </a:r>
          </a:p>
        </p:txBody>
      </p:sp>
      <p:sp>
        <p:nvSpPr>
          <p:cNvPr id="24" name="Rounded Rectangle 23"/>
          <p:cNvSpPr/>
          <p:nvPr/>
        </p:nvSpPr>
        <p:spPr>
          <a:xfrm>
            <a:off x="6355080" y="5193792"/>
            <a:ext cx="1188720" cy="34747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50" b="1">
                <a:solidFill>
                  <a:srgbClr val="16232B"/>
                </a:solidFill>
                <a:latin typeface="Heebo"/>
                <a:ea typeface="Heebo"/>
                <a:cs typeface="Heebo"/>
              </a:rPr>
              <a:t>KORJAUS</a:t>
            </a:r>
          </a:p>
        </p:txBody>
      </p:sp>
      <p:sp>
        <p:nvSpPr>
          <p:cNvPr id="25" name="Rounded Rectangle 24"/>
          <p:cNvSpPr/>
          <p:nvPr/>
        </p:nvSpPr>
        <p:spPr>
          <a:xfrm>
            <a:off x="7680960" y="5193792"/>
            <a:ext cx="1463040" cy="347472"/>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50" b="1">
                <a:solidFill>
                  <a:srgbClr val="FFFFFF"/>
                </a:solidFill>
                <a:latin typeface="Heebo"/>
                <a:ea typeface="Heebo"/>
                <a:cs typeface="Heebo"/>
              </a:rPr>
              <a:t>1–2 h</a:t>
            </a:r>
          </a:p>
        </p:txBody>
      </p:sp>
      <p:sp>
        <p:nvSpPr>
          <p:cNvPr id="26" name="TextBox 25"/>
          <p:cNvSpPr txBox="1"/>
          <p:nvPr/>
        </p:nvSpPr>
        <p:spPr>
          <a:xfrm>
            <a:off x="9281160" y="5212080"/>
            <a:ext cx="2423160" cy="329184"/>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Korjaus #3</a:t>
            </a:r>
          </a:p>
        </p:txBody>
      </p:sp>
      <p:sp>
        <p:nvSpPr>
          <p:cNvPr id="27" name="TextBox 26"/>
          <p:cNvSpPr txBox="1"/>
          <p:nvPr/>
        </p:nvSpPr>
        <p:spPr>
          <a:xfrm>
            <a:off x="6355080" y="5623560"/>
            <a:ext cx="5349240" cy="713232"/>
          </a:xfrm>
          <a:prstGeom prst="rect">
            <a:avLst/>
          </a:prstGeom>
          <a:noFill/>
        </p:spPr>
        <p:txBody>
          <a:bodyPr wrap="square" lIns="36576" rIns="36576" tIns="36576" bIns="36576" anchor="t"/>
          <a:lstStyle/>
          <a:p>
            <a:pPr algn="l">
              <a:lnSpc>
                <a:spcPct val="118000"/>
              </a:lnSpc>
            </a:pPr>
            <a:r>
              <a:rPr sz="1400" b="0">
                <a:solidFill>
                  <a:srgbClr val="FFFFFF"/>
                </a:solidFill>
                <a:latin typeface="Heebo"/>
                <a:ea typeface="Heebo"/>
                <a:cs typeface="Heebo"/>
              </a:rPr>
              <a:t>Lisää esimerkkidia vaiheen 03 viereen ja yksi aito kuva tekijästä; jätä logo vain ensinäkymään ja alatunnisteeseen.</a:t>
            </a:r>
          </a:p>
        </p:txBody>
      </p:sp>
      <p:pic>
        <p:nvPicPr>
          <p:cNvPr id="28" name="Picture 27" descr="hw-lockup-horizontal-white.png"/>
          <p:cNvPicPr>
            <a:picLocks noChangeAspect="1"/>
          </p:cNvPicPr>
          <p:nvPr/>
        </p:nvPicPr>
        <p:blipFill>
          <a:blip r:embed="rId3"/>
          <a:stretch>
            <a:fillRect/>
          </a:stretch>
        </p:blipFill>
        <p:spPr>
          <a:xfrm>
            <a:off x="411480" y="6473952"/>
            <a:ext cx="868680" cy="196625"/>
          </a:xfrm>
          <a:prstGeom prst="rect">
            <a:avLst/>
          </a:prstGeom>
        </p:spPr>
      </p:pic>
      <p:sp>
        <p:nvSpPr>
          <p:cNvPr id="29" name="TextBox 28"/>
          <p:cNvSpPr txBox="1"/>
          <p:nvPr/>
        </p:nvSpPr>
        <p:spPr>
          <a:xfrm>
            <a:off x="8412480" y="6419088"/>
            <a:ext cx="2834640" cy="274320"/>
          </a:xfrm>
          <a:prstGeom prst="rect">
            <a:avLst/>
          </a:prstGeom>
          <a:noFill/>
        </p:spPr>
        <p:txBody>
          <a:bodyPr wrap="square" lIns="36576" rIns="36576" tIns="36576" bIns="36576" anchor="t"/>
          <a:lstStyle/>
          <a:p>
            <a:pPr algn="r">
              <a:lnSpc>
                <a:spcPct val="118000"/>
              </a:lnSpc>
            </a:pPr>
            <a:r>
              <a:rPr sz="850" b="0">
                <a:solidFill>
                  <a:srgbClr val="6F8796"/>
                </a:solidFill>
                <a:latin typeface="Heebo"/>
                <a:ea typeface="Heebo"/>
                <a:cs typeface="Heebo"/>
              </a:rPr>
              <a:t>ROAST MY PAGE · hybridworks-esikatselu.vercel.app</a:t>
            </a:r>
          </a:p>
        </p:txBody>
      </p:sp>
      <p:sp>
        <p:nvSpPr>
          <p:cNvPr id="30" name="TextBox 29"/>
          <p:cNvSpPr txBox="1"/>
          <p:nvPr/>
        </p:nvSpPr>
        <p:spPr>
          <a:xfrm>
            <a:off x="11292840" y="6382512"/>
            <a:ext cx="502920" cy="329184"/>
          </a:xfrm>
          <a:prstGeom prst="rect">
            <a:avLst/>
          </a:prstGeom>
          <a:noFill/>
        </p:spPr>
        <p:txBody>
          <a:bodyPr wrap="square" lIns="36576" rIns="36576" tIns="36576" bIns="36576" anchor="t"/>
          <a:lstStyle/>
          <a:p>
            <a:pPr algn="r">
              <a:lnSpc>
                <a:spcPct val="118000"/>
              </a:lnSpc>
            </a:pPr>
            <a:r>
              <a:rPr sz="1200" b="0">
                <a:solidFill>
                  <a:srgbClr val="6F8796"/>
                </a:solidFill>
                <a:latin typeface="Anton"/>
                <a:ea typeface="Anton"/>
                <a:cs typeface="Anton"/>
              </a:rPr>
              <a:t>09</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86" fill="hold">
                      <p:stCondLst>
                        <p:cond delay="indefinite"/>
                        <p:cond evt="onBegin" delay="0">
                          <p:tn val="2"/>
                        </p:cond>
                      </p:stCondLst>
                      <p:childTnLst>
                        <p:par>
                          <p:cTn id="9"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5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500"/>
                                        <p:tgtEl>
                                          <p:spTgt spid="4"/>
                                        </p:tgtEl>
                                      </p:cBhvr>
                                    </p:animEffect>
                                  </p:childTnLst>
                                </p:cTn>
                              </p:par>
                            </p:childTnLst>
                          </p:cTn>
                        </p:par>
                        <p:par>
                          <p:cTn id="31" fill="hold">
                            <p:stCondLst>
                              <p:cond delay="35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8" fill="hold">
                            <p:stCondLst>
                              <p:cond delay="70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45" fill="hold">
                            <p:stCondLst>
                              <p:cond delay="1050"/>
                            </p:stCondLst>
                            <p:childTnLst>
                              <p:par>
                                <p:cTn id="39" presetID="10"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par>
                          <p:cTn id="58" fill="hold">
                            <p:stCondLst>
                              <p:cond delay="1400"/>
                            </p:stCondLst>
                            <p:childTnLst>
                              <p:par>
                                <p:cTn id="46" presetID="10"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childTnLst>
                          </p:cTn>
                        </p:par>
                        <p:par>
                          <p:cTn id="65" fill="hold">
                            <p:stCondLst>
                              <p:cond delay="1750"/>
                            </p:stCondLst>
                            <p:childTnLst>
                              <p:par>
                                <p:cTn id="59" presetID="10"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childTnLst>
                          </p:cTn>
                        </p:par>
                        <p:par>
                          <p:cTn id="72" fill="hold">
                            <p:stCondLst>
                              <p:cond delay="2100"/>
                            </p:stCondLst>
                            <p:childTnLst>
                              <p:par>
                                <p:cTn id="66" presetID="10" presetClass="entr" presetSubtype="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par>
                          <p:cTn id="85" fill="hold">
                            <p:stCondLst>
                              <p:cond delay="2450"/>
                            </p:stCondLst>
                            <p:childTnLst>
                              <p:par>
                                <p:cTn id="73" presetID="10" presetClass="entr" presetSubtype="0"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Rectangle 1"/>
          <p:cNvSpPr/>
          <p:nvPr/>
        </p:nvSpPr>
        <p:spPr>
          <a:xfrm>
            <a:off x="5989320" y="0"/>
            <a:ext cx="6202375" cy="6858000"/>
          </a:xfrm>
          <a:prstGeom prst="rect">
            <a:avLst/>
          </a:prstGeom>
          <a:solidFill>
            <a:srgbClr val="1A29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621792" y="658368"/>
            <a:ext cx="1600200" cy="365760"/>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00" b="1">
                <a:solidFill>
                  <a:srgbClr val="FFFFFF"/>
                </a:solidFill>
                <a:latin typeface="Heebo"/>
                <a:ea typeface="Heebo"/>
                <a:cs typeface="Heebo"/>
              </a:rPr>
              <a:t>OSA-ALUE 7/7</a:t>
            </a:r>
          </a:p>
        </p:txBody>
      </p:sp>
      <p:sp>
        <p:nvSpPr>
          <p:cNvPr id="4" name="TextBox 3"/>
          <p:cNvSpPr txBox="1"/>
          <p:nvPr/>
        </p:nvSpPr>
        <p:spPr>
          <a:xfrm>
            <a:off x="621792" y="1097280"/>
            <a:ext cx="5212080" cy="960120"/>
          </a:xfrm>
          <a:prstGeom prst="rect">
            <a:avLst/>
          </a:prstGeom>
          <a:noFill/>
        </p:spPr>
        <p:txBody>
          <a:bodyPr wrap="square" lIns="36576" rIns="36576" tIns="36576" bIns="36576" anchor="t"/>
          <a:lstStyle/>
          <a:p>
            <a:pPr algn="l">
              <a:lnSpc>
                <a:spcPct val="100000"/>
              </a:lnSpc>
            </a:pPr>
            <a:r>
              <a:rPr sz="5400" b="0">
                <a:solidFill>
                  <a:srgbClr val="F15D22"/>
                </a:solidFill>
                <a:latin typeface="Anton"/>
                <a:ea typeface="Anton"/>
                <a:cs typeface="Anton"/>
              </a:rPr>
              <a:t>MOBIILI</a:t>
            </a:r>
          </a:p>
        </p:txBody>
      </p:sp>
      <p:sp>
        <p:nvSpPr>
          <p:cNvPr id="5" name="TextBox 4"/>
          <p:cNvSpPr txBox="1"/>
          <p:nvPr/>
        </p:nvSpPr>
        <p:spPr>
          <a:xfrm>
            <a:off x="566928" y="1965960"/>
            <a:ext cx="1920240" cy="1234440"/>
          </a:xfrm>
          <a:prstGeom prst="rect">
            <a:avLst/>
          </a:prstGeom>
          <a:noFill/>
        </p:spPr>
        <p:txBody>
          <a:bodyPr wrap="square" lIns="36576" rIns="36576" tIns="36576" bIns="36576" anchor="t"/>
          <a:lstStyle/>
          <a:p>
            <a:pPr algn="l">
              <a:lnSpc>
                <a:spcPct val="90000"/>
              </a:lnSpc>
            </a:pPr>
            <a:r>
              <a:rPr sz="10000" b="0">
                <a:solidFill>
                  <a:srgbClr val="F15D22"/>
                </a:solidFill>
                <a:latin typeface="Anton"/>
                <a:ea typeface="Anton"/>
                <a:cs typeface="Anton"/>
              </a:rPr>
              <a:t>4</a:t>
            </a:r>
            <a:r>
              <a:rPr sz="10000" b="0">
                <a:solidFill>
                  <a:srgbClr val="FFFFFF"/>
                </a:solidFill>
                <a:latin typeface="Anton"/>
                <a:ea typeface="Anton"/>
                <a:cs typeface="Anton"/>
              </a:rPr>
              <a:t>/5</a:t>
            </a:r>
          </a:p>
        </p:txBody>
      </p:sp>
      <p:sp>
        <p:nvSpPr>
          <p:cNvPr id="6" name="Rounded Rectangle 5"/>
          <p:cNvSpPr/>
          <p:nvPr/>
        </p:nvSpPr>
        <p:spPr>
          <a:xfrm>
            <a:off x="260604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320040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379476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4389120" y="233172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4983480" y="233172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2606040" y="2606040"/>
            <a:ext cx="3200400" cy="685800"/>
          </a:xfrm>
          <a:prstGeom prst="rect">
            <a:avLst/>
          </a:prstGeom>
          <a:noFill/>
        </p:spPr>
        <p:txBody>
          <a:bodyPr wrap="square" lIns="36576" rIns="36576" tIns="36576" bIns="36576" anchor="t"/>
          <a:lstStyle/>
          <a:p>
            <a:pPr algn="l">
              <a:lnSpc>
                <a:spcPct val="118000"/>
              </a:lnSpc>
            </a:pPr>
            <a:r>
              <a:rPr sz="1500" b="1">
                <a:solidFill>
                  <a:srgbClr val="FFFFFF"/>
                </a:solidFill>
                <a:latin typeface="Heebo"/>
                <a:ea typeface="Heebo"/>
                <a:cs typeface="Heebo"/>
              </a:rPr>
              <a:t>Nopea, ehjä ja nappi ensiruudulla – sitten 4 ruutua ilman.</a:t>
            </a:r>
          </a:p>
        </p:txBody>
      </p:sp>
      <p:sp>
        <p:nvSpPr>
          <p:cNvPr id="12" name="Rounded Rectangle 11"/>
          <p:cNvSpPr/>
          <p:nvPr/>
        </p:nvSpPr>
        <p:spPr>
          <a:xfrm>
            <a:off x="621792" y="3520440"/>
            <a:ext cx="1234440" cy="329184"/>
          </a:xfrm>
          <a:prstGeom prst="roundRect">
            <a:avLst>
              <a:gd name="adj" fmla="val 50000"/>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VAHVUUDET</a:t>
            </a:r>
          </a:p>
        </p:txBody>
      </p:sp>
      <p:sp>
        <p:nvSpPr>
          <p:cNvPr id="13" name="TextBox 12"/>
          <p:cNvSpPr txBox="1"/>
          <p:nvPr/>
        </p:nvSpPr>
        <p:spPr>
          <a:xfrm>
            <a:off x="1965960" y="3456432"/>
            <a:ext cx="3840480" cy="1325880"/>
          </a:xfrm>
          <a:prstGeom prst="rect">
            <a:avLst/>
          </a:prstGeom>
          <a:noFill/>
        </p:spPr>
        <p:txBody>
          <a:bodyPr wrap="square" lIns="36576" rIns="36576" tIns="36576" bIns="36576">
            <a:spAutoFit/>
          </a:bodyPr>
          <a:lstStyle/>
          <a:p>
            <a:pPr>
              <a:lnSpc>
                <a:spcPct val="115000"/>
              </a:lnSpc>
              <a:spcAft>
                <a:spcPts val="419"/>
              </a:spcAft>
            </a:pPr>
            <a:r>
              <a:rPr sz="1200" b="1">
                <a:solidFill>
                  <a:srgbClr val="5FC4C9"/>
                </a:solidFill>
                <a:latin typeface="Heebo"/>
                <a:ea typeface="Heebo"/>
                <a:cs typeface="Heebo"/>
              </a:rPr>
              <a:t>•  </a:t>
            </a:r>
            <a:r>
              <a:rPr sz="1200">
                <a:solidFill>
                  <a:srgbClr val="FFFFFF"/>
                </a:solidFill>
                <a:latin typeface="Heebo"/>
                <a:ea typeface="Heebo"/>
                <a:cs typeface="Heebo"/>
              </a:rPr>
              <a:t>Logo, pääviesti ja nappi mahtuvat ensiruudulle (nappi @461 px).</a:t>
            </a:r>
          </a:p>
          <a:p>
            <a:pPr>
              <a:lnSpc>
                <a:spcPct val="115000"/>
              </a:lnSpc>
              <a:spcAft>
                <a:spcPts val="419"/>
              </a:spcAft>
            </a:pPr>
            <a:r>
              <a:rPr sz="1200" b="1">
                <a:solidFill>
                  <a:srgbClr val="5FC4C9"/>
                </a:solidFill>
                <a:latin typeface="Heebo"/>
                <a:ea typeface="Heebo"/>
                <a:cs typeface="Heebo"/>
              </a:rPr>
              <a:t>•  </a:t>
            </a:r>
            <a:r>
              <a:rPr sz="1200">
                <a:solidFill>
                  <a:srgbClr val="FFFFFF"/>
                </a:solidFill>
                <a:latin typeface="Heebo"/>
                <a:ea typeface="Heebo"/>
                <a:cs typeface="Heebo"/>
              </a:rPr>
              <a:t>Kevyt ja nopea: 0,27 Mt, 12 pyyntöä, LCP 0,29 s; ei evästebanneria.</a:t>
            </a:r>
          </a:p>
          <a:p>
            <a:pPr>
              <a:lnSpc>
                <a:spcPct val="115000"/>
              </a:lnSpc>
              <a:spcAft>
                <a:spcPts val="419"/>
              </a:spcAft>
            </a:pPr>
            <a:r>
              <a:rPr sz="1200" b="1">
                <a:solidFill>
                  <a:srgbClr val="5FC4C9"/>
                </a:solidFill>
                <a:latin typeface="Heebo"/>
                <a:ea typeface="Heebo"/>
                <a:cs typeface="Heebo"/>
              </a:rPr>
              <a:t>•  </a:t>
            </a:r>
            <a:r>
              <a:rPr sz="1200">
                <a:solidFill>
                  <a:srgbClr val="FFFFFF"/>
                </a:solidFill>
                <a:latin typeface="Heebo"/>
                <a:ea typeface="Heebo"/>
                <a:cs typeface="Heebo"/>
              </a:rPr>
              <a:t>Leipäteksti 17 px (mediaani), ei vaakavieritystä.</a:t>
            </a:r>
          </a:p>
        </p:txBody>
      </p:sp>
      <p:sp>
        <p:nvSpPr>
          <p:cNvPr id="14" name="Rounded Rectangle 13"/>
          <p:cNvSpPr/>
          <p:nvPr/>
        </p:nvSpPr>
        <p:spPr>
          <a:xfrm>
            <a:off x="621792" y="4892040"/>
            <a:ext cx="1234440" cy="329184"/>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HEIKKOUDET</a:t>
            </a:r>
          </a:p>
        </p:txBody>
      </p:sp>
      <p:sp>
        <p:nvSpPr>
          <p:cNvPr id="15" name="TextBox 14"/>
          <p:cNvSpPr txBox="1"/>
          <p:nvPr/>
        </p:nvSpPr>
        <p:spPr>
          <a:xfrm>
            <a:off x="1965960" y="4828032"/>
            <a:ext cx="3840480" cy="1417320"/>
          </a:xfrm>
          <a:prstGeom prst="rect">
            <a:avLst/>
          </a:prstGeom>
          <a:noFill/>
        </p:spPr>
        <p:txBody>
          <a:bodyPr wrap="square" lIns="36576" rIns="36576" tIns="36576" bIns="36576">
            <a:spAutoFit/>
          </a:bodyPr>
          <a:lstStyle/>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Napit 461 px ja 4 054 px: välissä noin 4,3 ruudullista ilman nappia.</a:t>
            </a:r>
          </a:p>
          <a:p>
            <a:pPr>
              <a:lnSpc>
                <a:spcPct val="115000"/>
              </a:lnSpc>
              <a:spcAft>
                <a:spcPts val="419"/>
              </a:spcAft>
            </a:pPr>
            <a:r>
              <a:rPr sz="1200" b="1">
                <a:solidFill>
                  <a:srgbClr val="F15D22"/>
                </a:solidFill>
                <a:latin typeface="Heebo"/>
                <a:ea typeface="Heebo"/>
                <a:cs typeface="Heebo"/>
              </a:rPr>
              <a:t>•  </a:t>
            </a:r>
            <a:r>
              <a:rPr sz="1200">
                <a:solidFill>
                  <a:srgbClr val="FFFFFF"/>
                </a:solidFill>
                <a:latin typeface="Heebo"/>
                <a:ea typeface="Heebo"/>
                <a:cs typeface="Heebo"/>
              </a:rPr>
              <a:t>Tunnisteet 12 px (sama havainto kuin visuaalisuudessa).</a:t>
            </a:r>
          </a:p>
        </p:txBody>
      </p:sp>
      <p:sp>
        <p:nvSpPr>
          <p:cNvPr id="16" name="TextBox 15"/>
          <p:cNvSpPr txBox="1"/>
          <p:nvPr/>
        </p:nvSpPr>
        <p:spPr>
          <a:xfrm>
            <a:off x="6355080" y="457200"/>
            <a:ext cx="5349240" cy="292608"/>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Etusivu · mobiili 390 · koko sivu</a:t>
            </a:r>
          </a:p>
        </p:txBody>
      </p:sp>
      <p:sp>
        <p:nvSpPr>
          <p:cNvPr id="17" name="Rounded Rectangle 16"/>
          <p:cNvSpPr/>
          <p:nvPr/>
        </p:nvSpPr>
        <p:spPr>
          <a:xfrm>
            <a:off x="7982712" y="804671"/>
            <a:ext cx="2093976" cy="3557016"/>
          </a:xfrm>
          <a:prstGeom prst="roundRect">
            <a:avLst>
              <a:gd name="adj" fmla="val 8000"/>
            </a:avLst>
          </a:prstGeom>
          <a:solidFill>
            <a:srgbClr val="0E171D"/>
          </a:solidFill>
          <a:ln w="1587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image.jpg"/>
          <p:cNvPicPr>
            <a:picLocks noChangeAspect="1"/>
          </p:cNvPicPr>
          <p:nvPr/>
        </p:nvPicPr>
        <p:blipFill>
          <a:blip r:embed="rId2"/>
          <a:stretch>
            <a:fillRect/>
          </a:stretch>
        </p:blipFill>
        <p:spPr>
          <a:xfrm>
            <a:off x="8046720" y="868680"/>
            <a:ext cx="1965960" cy="3429000"/>
          </a:xfrm>
          <a:prstGeom prst="rect">
            <a:avLst/>
          </a:prstGeom>
        </p:spPr>
      </p:pic>
      <p:sp>
        <p:nvSpPr>
          <p:cNvPr id="19" name="Rounded Rectangle 18"/>
          <p:cNvSpPr/>
          <p:nvPr/>
        </p:nvSpPr>
        <p:spPr>
          <a:xfrm>
            <a:off x="8167702" y="2452116"/>
            <a:ext cx="1371131" cy="262127"/>
          </a:xfrm>
          <a:prstGeom prst="roundRect">
            <a:avLst>
              <a:gd name="adj" fmla="val 8000"/>
            </a:avLst>
          </a:prstGeom>
          <a:noFill/>
          <a:ln w="31750">
            <a:solidFill>
              <a:srgbClr val="F15D2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8021398" y="2305812"/>
            <a:ext cx="310896" cy="310896"/>
          </a:xfrm>
          <a:prstGeom prst="ellipse">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1200" b="1">
                <a:solidFill>
                  <a:srgbClr val="FFFFFF"/>
                </a:solidFill>
                <a:latin typeface="Heebo"/>
              </a:rPr>
              <a:t>1</a:t>
            </a:r>
          </a:p>
        </p:txBody>
      </p:sp>
      <p:sp>
        <p:nvSpPr>
          <p:cNvPr id="21" name="Rounded Rectangle 20"/>
          <p:cNvSpPr/>
          <p:nvPr/>
        </p:nvSpPr>
        <p:spPr>
          <a:xfrm>
            <a:off x="6355080" y="4553712"/>
            <a:ext cx="2606040" cy="45720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50" b="1">
                <a:solidFill>
                  <a:srgbClr val="FFFFFF"/>
                </a:solidFill>
                <a:latin typeface="Heebo"/>
                <a:ea typeface="Heebo"/>
                <a:cs typeface="Heebo"/>
              </a:rPr>
              <a:t>1  Neljä ruutua ilman nappia</a:t>
            </a:r>
          </a:p>
        </p:txBody>
      </p:sp>
      <p:sp>
        <p:nvSpPr>
          <p:cNvPr id="22" name="Rounded Rectangle 21"/>
          <p:cNvSpPr/>
          <p:nvPr/>
        </p:nvSpPr>
        <p:spPr>
          <a:xfrm>
            <a:off x="6355080" y="5193792"/>
            <a:ext cx="1188720" cy="34747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50" b="1">
                <a:solidFill>
                  <a:srgbClr val="16232B"/>
                </a:solidFill>
                <a:latin typeface="Heebo"/>
                <a:ea typeface="Heebo"/>
                <a:cs typeface="Heebo"/>
              </a:rPr>
              <a:t>KORJAUS</a:t>
            </a:r>
          </a:p>
        </p:txBody>
      </p:sp>
      <p:sp>
        <p:nvSpPr>
          <p:cNvPr id="23" name="Rounded Rectangle 22"/>
          <p:cNvSpPr/>
          <p:nvPr/>
        </p:nvSpPr>
        <p:spPr>
          <a:xfrm>
            <a:off x="7680960" y="5193792"/>
            <a:ext cx="1463040" cy="347472"/>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50" b="1">
                <a:solidFill>
                  <a:srgbClr val="FFFFFF"/>
                </a:solidFill>
                <a:latin typeface="Heebo"/>
                <a:ea typeface="Heebo"/>
                <a:cs typeface="Heebo"/>
              </a:rPr>
              <a:t>0,5 h</a:t>
            </a:r>
          </a:p>
        </p:txBody>
      </p:sp>
      <p:sp>
        <p:nvSpPr>
          <p:cNvPr id="24" name="TextBox 23"/>
          <p:cNvSpPr txBox="1"/>
          <p:nvPr/>
        </p:nvSpPr>
        <p:spPr>
          <a:xfrm>
            <a:off x="9281160" y="5212080"/>
            <a:ext cx="2423160" cy="329184"/>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Korjaus #2</a:t>
            </a:r>
          </a:p>
        </p:txBody>
      </p:sp>
      <p:sp>
        <p:nvSpPr>
          <p:cNvPr id="25" name="TextBox 24"/>
          <p:cNvSpPr txBox="1"/>
          <p:nvPr/>
        </p:nvSpPr>
        <p:spPr>
          <a:xfrm>
            <a:off x="6355080" y="5623560"/>
            <a:ext cx="5349240" cy="713232"/>
          </a:xfrm>
          <a:prstGeom prst="rect">
            <a:avLst/>
          </a:prstGeom>
          <a:noFill/>
        </p:spPr>
        <p:txBody>
          <a:bodyPr wrap="square" lIns="36576" rIns="36576" tIns="36576" bIns="36576" anchor="t"/>
          <a:lstStyle/>
          <a:p>
            <a:pPr algn="l">
              <a:lnSpc>
                <a:spcPct val="118000"/>
              </a:lnSpc>
            </a:pPr>
            <a:r>
              <a:rPr sz="1400" b="0">
                <a:solidFill>
                  <a:srgbClr val="FFFFFF"/>
                </a:solidFill>
                <a:latin typeface="Heebo"/>
                <a:ea typeface="Heebo"/>
                <a:cs typeface="Heebo"/>
              </a:rPr>
              <a:t>Lisää nappi hintarivin ja kriteerilistan jälkeen, jotta puhelimella nappi on enintään kahden ruudun päässä.</a:t>
            </a:r>
          </a:p>
        </p:txBody>
      </p:sp>
      <p:pic>
        <p:nvPicPr>
          <p:cNvPr id="26" name="Picture 25" descr="hw-lockup-horizontal-white.png"/>
          <p:cNvPicPr>
            <a:picLocks noChangeAspect="1"/>
          </p:cNvPicPr>
          <p:nvPr/>
        </p:nvPicPr>
        <p:blipFill>
          <a:blip r:embed="rId3"/>
          <a:stretch>
            <a:fillRect/>
          </a:stretch>
        </p:blipFill>
        <p:spPr>
          <a:xfrm>
            <a:off x="411480" y="6473952"/>
            <a:ext cx="868680" cy="196625"/>
          </a:xfrm>
          <a:prstGeom prst="rect">
            <a:avLst/>
          </a:prstGeom>
        </p:spPr>
      </p:pic>
      <p:sp>
        <p:nvSpPr>
          <p:cNvPr id="27" name="TextBox 26"/>
          <p:cNvSpPr txBox="1"/>
          <p:nvPr/>
        </p:nvSpPr>
        <p:spPr>
          <a:xfrm>
            <a:off x="8412480" y="6419088"/>
            <a:ext cx="2834640" cy="274320"/>
          </a:xfrm>
          <a:prstGeom prst="rect">
            <a:avLst/>
          </a:prstGeom>
          <a:noFill/>
        </p:spPr>
        <p:txBody>
          <a:bodyPr wrap="square" lIns="36576" rIns="36576" tIns="36576" bIns="36576" anchor="t"/>
          <a:lstStyle/>
          <a:p>
            <a:pPr algn="r">
              <a:lnSpc>
                <a:spcPct val="118000"/>
              </a:lnSpc>
            </a:pPr>
            <a:r>
              <a:rPr sz="850" b="0">
                <a:solidFill>
                  <a:srgbClr val="6F8796"/>
                </a:solidFill>
                <a:latin typeface="Heebo"/>
                <a:ea typeface="Heebo"/>
                <a:cs typeface="Heebo"/>
              </a:rPr>
              <a:t>ROAST MY PAGE · hybridworks-esikatselu.vercel.app</a:t>
            </a:r>
          </a:p>
        </p:txBody>
      </p:sp>
      <p:sp>
        <p:nvSpPr>
          <p:cNvPr id="28" name="TextBox 27"/>
          <p:cNvSpPr txBox="1"/>
          <p:nvPr/>
        </p:nvSpPr>
        <p:spPr>
          <a:xfrm>
            <a:off x="11292840" y="6382512"/>
            <a:ext cx="502920" cy="329184"/>
          </a:xfrm>
          <a:prstGeom prst="rect">
            <a:avLst/>
          </a:prstGeom>
          <a:noFill/>
        </p:spPr>
        <p:txBody>
          <a:bodyPr wrap="square" lIns="36576" rIns="36576" tIns="36576" bIns="36576" anchor="t"/>
          <a:lstStyle/>
          <a:p>
            <a:pPr algn="r">
              <a:lnSpc>
                <a:spcPct val="118000"/>
              </a:lnSpc>
            </a:pPr>
            <a:r>
              <a:rPr sz="1200" b="0">
                <a:solidFill>
                  <a:srgbClr val="6F8796"/>
                </a:solidFill>
                <a:latin typeface="Anton"/>
                <a:ea typeface="Anton"/>
                <a:cs typeface="Anton"/>
              </a:rPr>
              <a:t>10</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80" fill="hold">
                      <p:stCondLst>
                        <p:cond delay="indefinite"/>
                        <p:cond evt="onBegin" delay="0">
                          <p:tn val="2"/>
                        </p:cond>
                      </p:stCondLst>
                      <p:childTnLst>
                        <p:par>
                          <p:cTn id="9"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5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500"/>
                                        <p:tgtEl>
                                          <p:spTgt spid="4"/>
                                        </p:tgtEl>
                                      </p:cBhvr>
                                    </p:animEffect>
                                  </p:childTnLst>
                                </p:cTn>
                              </p:par>
                            </p:childTnLst>
                          </p:cTn>
                        </p:par>
                        <p:par>
                          <p:cTn id="31" fill="hold">
                            <p:stCondLst>
                              <p:cond delay="35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8" fill="hold">
                            <p:stCondLst>
                              <p:cond delay="70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45" fill="hold">
                            <p:stCondLst>
                              <p:cond delay="1050"/>
                            </p:stCondLst>
                            <p:childTnLst>
                              <p:par>
                                <p:cTn id="39" presetID="10"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par>
                          <p:cTn id="55" fill="hold">
                            <p:stCondLst>
                              <p:cond delay="1400"/>
                            </p:stCondLst>
                            <p:childTnLst>
                              <p:par>
                                <p:cTn id="46" presetID="10"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par>
                          <p:cTn id="62" fill="hold">
                            <p:stCondLst>
                              <p:cond delay="1750"/>
                            </p:stCondLst>
                            <p:childTnLst>
                              <p:par>
                                <p:cTn id="56" presetID="10"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childTnLst>
                          </p:cTn>
                        </p:par>
                        <p:par>
                          <p:cTn id="66" fill="hold">
                            <p:stCondLst>
                              <p:cond delay="2100"/>
                            </p:stCondLst>
                            <p:childTnLst>
                              <p:par>
                                <p:cTn id="63" presetID="10" presetClass="entr" presetSubtype="0"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childTnLst>
                          </p:cTn>
                        </p:par>
                        <p:par>
                          <p:cTn id="79" fill="hold">
                            <p:stCondLst>
                              <p:cond delay="2450"/>
                            </p:stCondLst>
                            <p:childTnLst>
                              <p:par>
                                <p:cTn id="67" presetID="10" presetClass="entr" presetSubtype="0" fill="hold" grpId="0"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1" grpId="0" animBg="1"/>
      <p:bldP spid="22" grpId="0" animBg="1"/>
      <p:bldP spid="23" grpId="0" animBg="1"/>
      <p:bldP spid="24" grpId="0" animBg="1"/>
      <p:bldP spid="25" grpId="0" animBg="1"/>
    </p:bld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Rectangle 1"/>
          <p:cNvSpPr/>
          <p:nvPr/>
        </p:nvSpPr>
        <p:spPr>
          <a:xfrm>
            <a:off x="0" y="5806440"/>
            <a:ext cx="12191695" cy="548640"/>
          </a:xfrm>
          <a:prstGeom prst="rect">
            <a:avLst/>
          </a:prstGeom>
          <a:solidFill>
            <a:srgbClr val="1A29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621792" y="502920"/>
            <a:ext cx="10972800" cy="868680"/>
          </a:xfrm>
          <a:prstGeom prst="rect">
            <a:avLst/>
          </a:prstGeom>
          <a:noFill/>
        </p:spPr>
        <p:txBody>
          <a:bodyPr wrap="square" lIns="36576" rIns="36576" tIns="36576" bIns="36576" anchor="t"/>
          <a:lstStyle/>
          <a:p>
            <a:pPr algn="l">
              <a:lnSpc>
                <a:spcPct val="100000"/>
              </a:lnSpc>
            </a:pPr>
            <a:r>
              <a:rPr sz="4800" b="0">
                <a:solidFill>
                  <a:srgbClr val="F15D22"/>
                </a:solidFill>
                <a:latin typeface="Anton"/>
                <a:ea typeface="Anton"/>
                <a:cs typeface="Anton"/>
              </a:rPr>
              <a:t>TÄRKEIMMÄT</a:t>
            </a:r>
            <a:r>
              <a:rPr sz="4800" b="0">
                <a:solidFill>
                  <a:srgbClr val="FFFFFF"/>
                </a:solidFill>
                <a:latin typeface="Anton"/>
                <a:ea typeface="Anton"/>
                <a:cs typeface="Anton"/>
              </a:rPr>
              <a:t> KORJAUKSET</a:t>
            </a:r>
          </a:p>
        </p:txBody>
      </p:sp>
      <p:sp>
        <p:nvSpPr>
          <p:cNvPr id="4" name="TextBox 3"/>
          <p:cNvSpPr txBox="1"/>
          <p:nvPr/>
        </p:nvSpPr>
        <p:spPr>
          <a:xfrm>
            <a:off x="621792" y="1325880"/>
            <a:ext cx="10972800" cy="365760"/>
          </a:xfrm>
          <a:prstGeom prst="rect">
            <a:avLst/>
          </a:prstGeom>
          <a:noFill/>
        </p:spPr>
        <p:txBody>
          <a:bodyPr wrap="square" lIns="36576" rIns="36576" tIns="36576" bIns="36576" anchor="t"/>
          <a:lstStyle/>
          <a:p>
            <a:pPr algn="l">
              <a:lnSpc>
                <a:spcPct val="118000"/>
              </a:lnSpc>
            </a:pPr>
            <a:r>
              <a:rPr sz="1300" b="0">
                <a:solidFill>
                  <a:srgbClr val="9FB2BE"/>
                </a:solidFill>
                <a:latin typeface="Heebo"/>
                <a:ea typeface="Heebo"/>
                <a:cs typeface="Heebo"/>
              </a:rPr>
              <a:t>Järjestetty myyntivaikutuksen mukaan; saman vaikutuksen sisällä nopein ensin.</a:t>
            </a:r>
          </a:p>
        </p:txBody>
      </p:sp>
      <p:sp>
        <p:nvSpPr>
          <p:cNvPr id="5" name="Rectangle 4"/>
          <p:cNvSpPr/>
          <p:nvPr/>
        </p:nvSpPr>
        <p:spPr>
          <a:xfrm>
            <a:off x="621792" y="1920240"/>
            <a:ext cx="960120" cy="9601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4400">
                <a:solidFill>
                  <a:srgbClr val="FFFFFF"/>
                </a:solidFill>
                <a:latin typeface="Anton"/>
                <a:ea typeface="Anton"/>
                <a:cs typeface="Anton"/>
              </a:rPr>
              <a:t>1</a:t>
            </a:r>
          </a:p>
        </p:txBody>
      </p:sp>
      <p:sp>
        <p:nvSpPr>
          <p:cNvPr id="6" name="TextBox 5"/>
          <p:cNvSpPr txBox="1"/>
          <p:nvPr/>
        </p:nvSpPr>
        <p:spPr>
          <a:xfrm>
            <a:off x="1719072" y="1965960"/>
            <a:ext cx="2331720" cy="320040"/>
          </a:xfrm>
          <a:prstGeom prst="rect">
            <a:avLst/>
          </a:prstGeom>
          <a:noFill/>
        </p:spPr>
        <p:txBody>
          <a:bodyPr wrap="square" lIns="36576" rIns="36576" tIns="36576" bIns="36576" anchor="t"/>
          <a:lstStyle/>
          <a:p>
            <a:pPr algn="l">
              <a:lnSpc>
                <a:spcPct val="118000"/>
              </a:lnSpc>
            </a:pPr>
            <a:r>
              <a:rPr sz="1100" b="0">
                <a:solidFill>
                  <a:srgbClr val="9FB2BE"/>
                </a:solidFill>
                <a:latin typeface="Heebo"/>
                <a:ea typeface="Heebo"/>
                <a:cs typeface="Heebo"/>
              </a:rPr>
              <a:t>Luottamus</a:t>
            </a:r>
          </a:p>
        </p:txBody>
      </p:sp>
      <p:sp>
        <p:nvSpPr>
          <p:cNvPr id="7" name="TextBox 6"/>
          <p:cNvSpPr txBox="1"/>
          <p:nvPr/>
        </p:nvSpPr>
        <p:spPr>
          <a:xfrm>
            <a:off x="621792" y="3063240"/>
            <a:ext cx="3429000" cy="685800"/>
          </a:xfrm>
          <a:prstGeom prst="rect">
            <a:avLst/>
          </a:prstGeom>
          <a:noFill/>
        </p:spPr>
        <p:txBody>
          <a:bodyPr wrap="square" lIns="36576" rIns="36576" tIns="36576" bIns="36576" anchor="t"/>
          <a:lstStyle/>
          <a:p>
            <a:pPr algn="l">
              <a:lnSpc>
                <a:spcPct val="118000"/>
              </a:lnSpc>
            </a:pPr>
            <a:r>
              <a:rPr sz="1800" b="1">
                <a:solidFill>
                  <a:srgbClr val="FFFFFF"/>
                </a:solidFill>
                <a:latin typeface="Heebo"/>
                <a:ea typeface="Heebo"/>
                <a:cs typeface="Heebo"/>
              </a:rPr>
              <a:t>Yritystiedot alatunnisteeseen</a:t>
            </a:r>
          </a:p>
        </p:txBody>
      </p:sp>
      <p:sp>
        <p:nvSpPr>
          <p:cNvPr id="8" name="TextBox 7"/>
          <p:cNvSpPr txBox="1"/>
          <p:nvPr/>
        </p:nvSpPr>
        <p:spPr>
          <a:xfrm>
            <a:off x="621792" y="3767328"/>
            <a:ext cx="3429000" cy="868680"/>
          </a:xfrm>
          <a:prstGeom prst="rect">
            <a:avLst/>
          </a:prstGeom>
          <a:noFill/>
        </p:spPr>
        <p:txBody>
          <a:bodyPr wrap="square" lIns="36576" rIns="36576" tIns="36576" bIns="36576" anchor="t"/>
          <a:lstStyle/>
          <a:p>
            <a:pPr algn="l">
              <a:lnSpc>
                <a:spcPct val="118000"/>
              </a:lnSpc>
            </a:pPr>
            <a:r>
              <a:rPr sz="1200" b="0">
                <a:solidFill>
                  <a:srgbClr val="9FB2BE"/>
                </a:solidFill>
                <a:latin typeface="Heebo"/>
                <a:ea typeface="Heebo"/>
                <a:cs typeface="Heebo"/>
              </a:rPr>
              <a:t>Tekijäsivun pitää kertoa, kuka vastaa. Ilman sitä ostaja ei uskalla maksaa.</a:t>
            </a:r>
          </a:p>
        </p:txBody>
      </p:sp>
      <p:sp>
        <p:nvSpPr>
          <p:cNvPr id="9" name="TextBox 8"/>
          <p:cNvSpPr txBox="1"/>
          <p:nvPr/>
        </p:nvSpPr>
        <p:spPr>
          <a:xfrm>
            <a:off x="621792" y="4636008"/>
            <a:ext cx="3429000" cy="685800"/>
          </a:xfrm>
          <a:prstGeom prst="rect">
            <a:avLst/>
          </a:prstGeom>
          <a:noFill/>
        </p:spPr>
        <p:txBody>
          <a:bodyPr wrap="square" lIns="36576" rIns="36576" tIns="36576" bIns="36576" anchor="t"/>
          <a:lstStyle/>
          <a:p>
            <a:pPr algn="l">
              <a:lnSpc>
                <a:spcPct val="118000"/>
              </a:lnSpc>
            </a:pPr>
            <a:r>
              <a:rPr sz="1150" b="0">
                <a:solidFill>
                  <a:srgbClr val="FFFFFF"/>
                </a:solidFill>
                <a:latin typeface="Heebo"/>
                <a:ea typeface="Heebo"/>
                <a:cs typeface="Heebo"/>
              </a:rPr>
              <a:t>Nimi, Y-tunnus, kotipaikka, sähköposti sekä linkit tietosuojaan ja ehtoihin alatunnisteeseen.</a:t>
            </a:r>
          </a:p>
        </p:txBody>
      </p:sp>
      <p:sp>
        <p:nvSpPr>
          <p:cNvPr id="10" name="Rounded Rectangle 9"/>
          <p:cNvSpPr/>
          <p:nvPr/>
        </p:nvSpPr>
        <p:spPr>
          <a:xfrm>
            <a:off x="621792" y="5376672"/>
            <a:ext cx="1463040" cy="329184"/>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1 h + tiedot</a:t>
            </a:r>
          </a:p>
        </p:txBody>
      </p:sp>
      <p:sp>
        <p:nvSpPr>
          <p:cNvPr id="11" name="Rectangle 10"/>
          <p:cNvSpPr/>
          <p:nvPr/>
        </p:nvSpPr>
        <p:spPr>
          <a:xfrm>
            <a:off x="4507992" y="1920240"/>
            <a:ext cx="960120" cy="960120"/>
          </a:xfrm>
          <a:prstGeom prst="rect">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4400">
                <a:solidFill>
                  <a:srgbClr val="FFFFFF"/>
                </a:solidFill>
                <a:latin typeface="Anton"/>
                <a:ea typeface="Anton"/>
                <a:cs typeface="Anton"/>
              </a:rPr>
              <a:t>2</a:t>
            </a:r>
          </a:p>
        </p:txBody>
      </p:sp>
      <p:sp>
        <p:nvSpPr>
          <p:cNvPr id="12" name="TextBox 11"/>
          <p:cNvSpPr txBox="1"/>
          <p:nvPr/>
        </p:nvSpPr>
        <p:spPr>
          <a:xfrm>
            <a:off x="5605272" y="1965960"/>
            <a:ext cx="2331720" cy="320040"/>
          </a:xfrm>
          <a:prstGeom prst="rect">
            <a:avLst/>
          </a:prstGeom>
          <a:noFill/>
        </p:spPr>
        <p:txBody>
          <a:bodyPr wrap="square" lIns="36576" rIns="36576" tIns="36576" bIns="36576" anchor="t"/>
          <a:lstStyle/>
          <a:p>
            <a:pPr algn="l">
              <a:lnSpc>
                <a:spcPct val="118000"/>
              </a:lnSpc>
            </a:pPr>
            <a:r>
              <a:rPr sz="1100" b="0">
                <a:solidFill>
                  <a:srgbClr val="9FB2BE"/>
                </a:solidFill>
                <a:latin typeface="Heebo"/>
                <a:ea typeface="Heebo"/>
                <a:cs typeface="Heebo"/>
              </a:rPr>
              <a:t>Toimintakehotukset</a:t>
            </a:r>
          </a:p>
        </p:txBody>
      </p:sp>
      <p:sp>
        <p:nvSpPr>
          <p:cNvPr id="13" name="TextBox 12"/>
          <p:cNvSpPr txBox="1"/>
          <p:nvPr/>
        </p:nvSpPr>
        <p:spPr>
          <a:xfrm>
            <a:off x="4507992" y="3063240"/>
            <a:ext cx="3429000" cy="685800"/>
          </a:xfrm>
          <a:prstGeom prst="rect">
            <a:avLst/>
          </a:prstGeom>
          <a:noFill/>
        </p:spPr>
        <p:txBody>
          <a:bodyPr wrap="square" lIns="36576" rIns="36576" tIns="36576" bIns="36576" anchor="t"/>
          <a:lstStyle/>
          <a:p>
            <a:pPr algn="l">
              <a:lnSpc>
                <a:spcPct val="118000"/>
              </a:lnSpc>
            </a:pPr>
            <a:r>
              <a:rPr sz="1800" b="1">
                <a:solidFill>
                  <a:srgbClr val="FFFFFF"/>
                </a:solidFill>
                <a:latin typeface="Heebo"/>
                <a:ea typeface="Heebo"/>
                <a:cs typeface="Heebo"/>
              </a:rPr>
              <a:t>Nappi hintarivin alle</a:t>
            </a:r>
          </a:p>
        </p:txBody>
      </p:sp>
      <p:sp>
        <p:nvSpPr>
          <p:cNvPr id="14" name="TextBox 13"/>
          <p:cNvSpPr txBox="1"/>
          <p:nvPr/>
        </p:nvSpPr>
        <p:spPr>
          <a:xfrm>
            <a:off x="4507992" y="3767328"/>
            <a:ext cx="3429000" cy="868680"/>
          </a:xfrm>
          <a:prstGeom prst="rect">
            <a:avLst/>
          </a:prstGeom>
          <a:noFill/>
        </p:spPr>
        <p:txBody>
          <a:bodyPr wrap="square" lIns="36576" rIns="36576" tIns="36576" bIns="36576" anchor="t"/>
          <a:lstStyle/>
          <a:p>
            <a:pPr algn="l">
              <a:lnSpc>
                <a:spcPct val="118000"/>
              </a:lnSpc>
            </a:pPr>
            <a:r>
              <a:rPr sz="1200" b="0">
                <a:solidFill>
                  <a:srgbClr val="9FB2BE"/>
                </a:solidFill>
                <a:latin typeface="Heebo"/>
                <a:ea typeface="Heebo"/>
                <a:cs typeface="Heebo"/>
              </a:rPr>
              <a:t>Ostohalu on suurin hinnan kohdalla; napin puuttuminen hukkaa klikkauksia.</a:t>
            </a:r>
          </a:p>
        </p:txBody>
      </p:sp>
      <p:sp>
        <p:nvSpPr>
          <p:cNvPr id="15" name="TextBox 14"/>
          <p:cNvSpPr txBox="1"/>
          <p:nvPr/>
        </p:nvSpPr>
        <p:spPr>
          <a:xfrm>
            <a:off x="4507992" y="4636008"/>
            <a:ext cx="3429000" cy="685800"/>
          </a:xfrm>
          <a:prstGeom prst="rect">
            <a:avLst/>
          </a:prstGeom>
          <a:noFill/>
        </p:spPr>
        <p:txBody>
          <a:bodyPr wrap="square" lIns="36576" rIns="36576" tIns="36576" bIns="36576" anchor="t"/>
          <a:lstStyle/>
          <a:p>
            <a:pPr algn="l">
              <a:lnSpc>
                <a:spcPct val="118000"/>
              </a:lnSpc>
            </a:pPr>
            <a:r>
              <a:rPr sz="1200" b="0">
                <a:solidFill>
                  <a:srgbClr val="FFFFFF"/>
                </a:solidFill>
                <a:latin typeface="Heebo"/>
                <a:ea typeface="Heebo"/>
                <a:cs typeface="Heebo"/>
              </a:rPr>
              <a:t>Nappi ”Tilaa arvio – 49 € →” hintarivin alle ja linkki sanaan ”esimerkkitulos”.</a:t>
            </a:r>
          </a:p>
        </p:txBody>
      </p:sp>
      <p:sp>
        <p:nvSpPr>
          <p:cNvPr id="16" name="Rounded Rectangle 15"/>
          <p:cNvSpPr/>
          <p:nvPr/>
        </p:nvSpPr>
        <p:spPr>
          <a:xfrm>
            <a:off x="4507992" y="5376672"/>
            <a:ext cx="1463040" cy="329184"/>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0,5 h</a:t>
            </a:r>
          </a:p>
        </p:txBody>
      </p:sp>
      <p:sp>
        <p:nvSpPr>
          <p:cNvPr id="17" name="Rectangle 16"/>
          <p:cNvSpPr/>
          <p:nvPr/>
        </p:nvSpPr>
        <p:spPr>
          <a:xfrm>
            <a:off x="8394192" y="1920240"/>
            <a:ext cx="960120" cy="960120"/>
          </a:xfrm>
          <a:prstGeom prst="rect">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4400">
                <a:solidFill>
                  <a:srgbClr val="FFFFFF"/>
                </a:solidFill>
                <a:latin typeface="Anton"/>
                <a:ea typeface="Anton"/>
                <a:cs typeface="Anton"/>
              </a:rPr>
              <a:t>3</a:t>
            </a:r>
          </a:p>
        </p:txBody>
      </p:sp>
      <p:sp>
        <p:nvSpPr>
          <p:cNvPr id="18" name="TextBox 17"/>
          <p:cNvSpPr txBox="1"/>
          <p:nvPr/>
        </p:nvSpPr>
        <p:spPr>
          <a:xfrm>
            <a:off x="9491472" y="1965960"/>
            <a:ext cx="2331720" cy="320040"/>
          </a:xfrm>
          <a:prstGeom prst="rect">
            <a:avLst/>
          </a:prstGeom>
          <a:noFill/>
        </p:spPr>
        <p:txBody>
          <a:bodyPr wrap="square" lIns="36576" rIns="36576" tIns="36576" bIns="36576" anchor="t"/>
          <a:lstStyle/>
          <a:p>
            <a:pPr algn="l">
              <a:lnSpc>
                <a:spcPct val="118000"/>
              </a:lnSpc>
            </a:pPr>
            <a:r>
              <a:rPr sz="1100" b="0">
                <a:solidFill>
                  <a:srgbClr val="9FB2BE"/>
                </a:solidFill>
                <a:latin typeface="Heebo"/>
                <a:ea typeface="Heebo"/>
                <a:cs typeface="Heebo"/>
              </a:rPr>
              <a:t>Kuvat</a:t>
            </a:r>
          </a:p>
        </p:txBody>
      </p:sp>
      <p:sp>
        <p:nvSpPr>
          <p:cNvPr id="19" name="TextBox 18"/>
          <p:cNvSpPr txBox="1"/>
          <p:nvPr/>
        </p:nvSpPr>
        <p:spPr>
          <a:xfrm>
            <a:off x="8394192" y="3063240"/>
            <a:ext cx="3429000" cy="685800"/>
          </a:xfrm>
          <a:prstGeom prst="rect">
            <a:avLst/>
          </a:prstGeom>
          <a:noFill/>
        </p:spPr>
        <p:txBody>
          <a:bodyPr wrap="square" lIns="36576" rIns="36576" tIns="36576" bIns="36576" anchor="t"/>
          <a:lstStyle/>
          <a:p>
            <a:pPr algn="l">
              <a:lnSpc>
                <a:spcPct val="118000"/>
              </a:lnSpc>
            </a:pPr>
            <a:r>
              <a:rPr sz="1800" b="1">
                <a:solidFill>
                  <a:srgbClr val="FFFFFF"/>
                </a:solidFill>
                <a:latin typeface="Heebo"/>
                <a:ea typeface="Heebo"/>
                <a:cs typeface="Heebo"/>
              </a:rPr>
              <a:t>Näytä esimerkkituotos</a:t>
            </a:r>
          </a:p>
        </p:txBody>
      </p:sp>
      <p:sp>
        <p:nvSpPr>
          <p:cNvPr id="20" name="TextBox 19"/>
          <p:cNvSpPr txBox="1"/>
          <p:nvPr/>
        </p:nvSpPr>
        <p:spPr>
          <a:xfrm>
            <a:off x="8394192" y="3767328"/>
            <a:ext cx="3429000" cy="868680"/>
          </a:xfrm>
          <a:prstGeom prst="rect">
            <a:avLst/>
          </a:prstGeom>
          <a:noFill/>
        </p:spPr>
        <p:txBody>
          <a:bodyPr wrap="square" lIns="36576" rIns="36576" tIns="36576" bIns="36576" anchor="t"/>
          <a:lstStyle/>
          <a:p>
            <a:pPr algn="l">
              <a:lnSpc>
                <a:spcPct val="118000"/>
              </a:lnSpc>
            </a:pPr>
            <a:r>
              <a:rPr sz="1200" b="0">
                <a:solidFill>
                  <a:srgbClr val="9FB2BE"/>
                </a:solidFill>
                <a:latin typeface="Heebo"/>
                <a:ea typeface="Heebo"/>
                <a:cs typeface="Heebo"/>
              </a:rPr>
              <a:t>Visuaalista tuotetta ostava haluaa nähdä sen ennen maksua.</a:t>
            </a:r>
          </a:p>
        </p:txBody>
      </p:sp>
      <p:sp>
        <p:nvSpPr>
          <p:cNvPr id="21" name="TextBox 20"/>
          <p:cNvSpPr txBox="1"/>
          <p:nvPr/>
        </p:nvSpPr>
        <p:spPr>
          <a:xfrm>
            <a:off x="8394192" y="4636008"/>
            <a:ext cx="3429000" cy="685800"/>
          </a:xfrm>
          <a:prstGeom prst="rect">
            <a:avLst/>
          </a:prstGeom>
          <a:noFill/>
        </p:spPr>
        <p:txBody>
          <a:bodyPr wrap="square" lIns="36576" rIns="36576" tIns="36576" bIns="36576" anchor="t"/>
          <a:lstStyle/>
          <a:p>
            <a:pPr algn="l">
              <a:lnSpc>
                <a:spcPct val="118000"/>
              </a:lnSpc>
            </a:pPr>
            <a:r>
              <a:rPr sz="1200" b="0">
                <a:solidFill>
                  <a:srgbClr val="FFFFFF"/>
                </a:solidFill>
                <a:latin typeface="Heebo"/>
                <a:ea typeface="Heebo"/>
                <a:cs typeface="Heebo"/>
              </a:rPr>
              <a:t>Yksi dia esimerkkiarviosta vaiheen 03 viereen, kuvaava alt-teksti.</a:t>
            </a:r>
          </a:p>
        </p:txBody>
      </p:sp>
      <p:sp>
        <p:nvSpPr>
          <p:cNvPr id="22" name="Rounded Rectangle 21"/>
          <p:cNvSpPr/>
          <p:nvPr/>
        </p:nvSpPr>
        <p:spPr>
          <a:xfrm>
            <a:off x="8394192" y="5376672"/>
            <a:ext cx="1463040" cy="329184"/>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FFFFFF"/>
                </a:solidFill>
                <a:latin typeface="Heebo"/>
                <a:ea typeface="Heebo"/>
                <a:cs typeface="Heebo"/>
              </a:rPr>
              <a:t>1–2 h</a:t>
            </a:r>
          </a:p>
        </p:txBody>
      </p:sp>
      <p:sp>
        <p:nvSpPr>
          <p:cNvPr id="23" name="TextBox 22"/>
          <p:cNvSpPr txBox="1"/>
          <p:nvPr/>
        </p:nvSpPr>
        <p:spPr>
          <a:xfrm>
            <a:off x="621792" y="5870448"/>
            <a:ext cx="10972800" cy="411480"/>
          </a:xfrm>
          <a:prstGeom prst="rect">
            <a:avLst/>
          </a:prstGeom>
          <a:noFill/>
        </p:spPr>
        <p:txBody>
          <a:bodyPr wrap="square" lIns="36576" rIns="36576" tIns="36576" bIns="36576" anchor="t"/>
          <a:lstStyle/>
          <a:p>
            <a:pPr algn="l">
              <a:lnSpc>
                <a:spcPct val="118000"/>
              </a:lnSpc>
            </a:pPr>
            <a:r>
              <a:rPr sz="1400" b="1">
                <a:solidFill>
                  <a:srgbClr val="FFFFFF"/>
                </a:solidFill>
                <a:latin typeface="Heebo"/>
                <a:ea typeface="Heebo"/>
                <a:cs typeface="Heebo"/>
              </a:rPr>
              <a:t>Koko korjauslista: 9 kohtaa, arviolta 8–11,5 tuntia työtä (+ päätökset ja tiedot).</a:t>
            </a:r>
          </a:p>
        </p:txBody>
      </p:sp>
      <p:pic>
        <p:nvPicPr>
          <p:cNvPr id="24" name="Picture 23" descr="hw-lockup-horizontal-white.png"/>
          <p:cNvPicPr>
            <a:picLocks noChangeAspect="1"/>
          </p:cNvPicPr>
          <p:nvPr/>
        </p:nvPicPr>
        <p:blipFill>
          <a:blip r:embed="rId2"/>
          <a:stretch>
            <a:fillRect/>
          </a:stretch>
        </p:blipFill>
        <p:spPr>
          <a:xfrm>
            <a:off x="411480" y="6473952"/>
            <a:ext cx="868680" cy="196625"/>
          </a:xfrm>
          <a:prstGeom prst="rect">
            <a:avLst/>
          </a:prstGeom>
        </p:spPr>
      </p:pic>
      <p:sp>
        <p:nvSpPr>
          <p:cNvPr id="25" name="TextBox 24"/>
          <p:cNvSpPr txBox="1"/>
          <p:nvPr/>
        </p:nvSpPr>
        <p:spPr>
          <a:xfrm>
            <a:off x="8412480" y="6419088"/>
            <a:ext cx="2834640" cy="274320"/>
          </a:xfrm>
          <a:prstGeom prst="rect">
            <a:avLst/>
          </a:prstGeom>
          <a:noFill/>
        </p:spPr>
        <p:txBody>
          <a:bodyPr wrap="square" lIns="36576" rIns="36576" tIns="36576" bIns="36576" anchor="t"/>
          <a:lstStyle/>
          <a:p>
            <a:pPr algn="r">
              <a:lnSpc>
                <a:spcPct val="118000"/>
              </a:lnSpc>
            </a:pPr>
            <a:r>
              <a:rPr sz="850" b="0">
                <a:solidFill>
                  <a:srgbClr val="6F8796"/>
                </a:solidFill>
                <a:latin typeface="Heebo"/>
                <a:ea typeface="Heebo"/>
                <a:cs typeface="Heebo"/>
              </a:rPr>
              <a:t>ROAST MY PAGE · hybridworks-esikatselu.vercel.app</a:t>
            </a:r>
          </a:p>
        </p:txBody>
      </p:sp>
      <p:sp>
        <p:nvSpPr>
          <p:cNvPr id="26" name="TextBox 25"/>
          <p:cNvSpPr txBox="1"/>
          <p:nvPr/>
        </p:nvSpPr>
        <p:spPr>
          <a:xfrm>
            <a:off x="11292840" y="6382512"/>
            <a:ext cx="502920" cy="329184"/>
          </a:xfrm>
          <a:prstGeom prst="rect">
            <a:avLst/>
          </a:prstGeom>
          <a:noFill/>
        </p:spPr>
        <p:txBody>
          <a:bodyPr wrap="square" lIns="36576" rIns="36576" tIns="36576" bIns="36576" anchor="t"/>
          <a:lstStyle/>
          <a:p>
            <a:pPr algn="r">
              <a:lnSpc>
                <a:spcPct val="118000"/>
              </a:lnSpc>
            </a:pPr>
            <a:r>
              <a:rPr sz="1200" b="0">
                <a:solidFill>
                  <a:srgbClr val="6F8796"/>
                </a:solidFill>
                <a:latin typeface="Anton"/>
                <a:ea typeface="Anton"/>
                <a:cs typeface="Anton"/>
              </a:rPr>
              <a:t>11</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72" fill="hold">
                      <p:stCondLst>
                        <p:cond delay="indefinite"/>
                        <p:cond evt="onBegin" delay="0">
                          <p:tn val="2"/>
                        </p:cond>
                      </p:stCondLst>
                      <p:childTnLst>
                        <p:par>
                          <p:cTn id="6"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500"/>
                                        <p:tgtEl>
                                          <p:spTgt spid="3"/>
                                        </p:tgtEl>
                                      </p:cBhvr>
                                    </p:animEffect>
                                  </p:childTnLst>
                                </p:cTn>
                              </p:par>
                            </p:childTnLst>
                          </p:cTn>
                        </p:par>
                        <p:par>
                          <p:cTn id="10" fill="hold">
                            <p:stCondLst>
                              <p:cond delay="350"/>
                            </p:stCondLst>
                            <p:childTnLst>
                              <p:par>
                                <p:cTn id="7" presetID="10" presetClass="entr" presetSubtype="0" fill="hold" grpId="0" nodeType="after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childTnLst>
                          </p:cTn>
                        </p:par>
                        <p:par>
                          <p:cTn id="29"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48" fill="hold">
                            <p:stCondLst>
                              <p:cond delay="105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par>
                          <p:cTn id="67" fill="hold">
                            <p:stCondLst>
                              <p:cond delay="1400"/>
                            </p:stCondLst>
                            <p:childTnLst>
                              <p:par>
                                <p:cTn id="49" presetID="10" presetClass="entr" presetSubtype="0"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childTnLst>
                          </p:cTn>
                        </p:par>
                        <p:par>
                          <p:cTn id="71" fill="hold">
                            <p:stCondLst>
                              <p:cond delay="1750"/>
                            </p:stCondLst>
                            <p:childTnLst>
                              <p:par>
                                <p:cTn id="68" presetID="10" presetClass="entr" presetSubtype="0"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TextBox 1"/>
          <p:cNvSpPr txBox="1"/>
          <p:nvPr/>
        </p:nvSpPr>
        <p:spPr>
          <a:xfrm>
            <a:off x="621792" y="457200"/>
            <a:ext cx="10972800" cy="822960"/>
          </a:xfrm>
          <a:prstGeom prst="rect">
            <a:avLst/>
          </a:prstGeom>
          <a:noFill/>
        </p:spPr>
        <p:txBody>
          <a:bodyPr wrap="square" lIns="36576" rIns="36576" tIns="36576" bIns="36576" anchor="t"/>
          <a:lstStyle/>
          <a:p>
            <a:pPr algn="l">
              <a:lnSpc>
                <a:spcPct val="100000"/>
              </a:lnSpc>
            </a:pPr>
            <a:r>
              <a:rPr sz="4000" b="0">
                <a:solidFill>
                  <a:srgbClr val="F15D22"/>
                </a:solidFill>
                <a:latin typeface="Anton"/>
                <a:ea typeface="Anton"/>
                <a:cs typeface="Anton"/>
              </a:rPr>
              <a:t>KORJAUSLISTA</a:t>
            </a:r>
            <a:r>
              <a:rPr sz="4000" b="0">
                <a:solidFill>
                  <a:srgbClr val="FFFFFF"/>
                </a:solidFill>
                <a:latin typeface="Anton"/>
                <a:ea typeface="Anton"/>
                <a:cs typeface="Anton"/>
              </a:rPr>
              <a:t> TÄRKEYSJÄRJESTYKSESSÄ</a:t>
            </a:r>
          </a:p>
        </p:txBody>
      </p:sp>
      <p:sp>
        <p:nvSpPr>
          <p:cNvPr id="3" name="TextBox 2"/>
          <p:cNvSpPr txBox="1"/>
          <p:nvPr/>
        </p:nvSpPr>
        <p:spPr>
          <a:xfrm>
            <a:off x="621792" y="1115568"/>
            <a:ext cx="457200" cy="274320"/>
          </a:xfrm>
          <a:prstGeom prst="rect">
            <a:avLst/>
          </a:prstGeom>
          <a:noFill/>
        </p:spPr>
        <p:txBody>
          <a:bodyPr wrap="square" lIns="36576" rIns="36576" tIns="36576" bIns="36576" anchor="t"/>
          <a:lstStyle/>
          <a:p>
            <a:pPr algn="l">
              <a:lnSpc>
                <a:spcPct val="118000"/>
              </a:lnSpc>
            </a:pPr>
            <a:r>
              <a:rPr sz="1000" b="1">
                <a:solidFill>
                  <a:srgbClr val="6F8796"/>
                </a:solidFill>
                <a:latin typeface="Heebo"/>
                <a:ea typeface="Heebo"/>
                <a:cs typeface="Heebo"/>
              </a:rPr>
              <a:t>#</a:t>
            </a:r>
          </a:p>
        </p:txBody>
      </p:sp>
      <p:sp>
        <p:nvSpPr>
          <p:cNvPr id="4" name="TextBox 3"/>
          <p:cNvSpPr txBox="1"/>
          <p:nvPr/>
        </p:nvSpPr>
        <p:spPr>
          <a:xfrm>
            <a:off x="1097280" y="1115568"/>
            <a:ext cx="1554480" cy="274320"/>
          </a:xfrm>
          <a:prstGeom prst="rect">
            <a:avLst/>
          </a:prstGeom>
          <a:noFill/>
        </p:spPr>
        <p:txBody>
          <a:bodyPr wrap="square" lIns="36576" rIns="36576" tIns="36576" bIns="36576" anchor="t"/>
          <a:lstStyle/>
          <a:p>
            <a:pPr algn="l">
              <a:lnSpc>
                <a:spcPct val="118000"/>
              </a:lnSpc>
            </a:pPr>
            <a:r>
              <a:rPr sz="1000" b="1">
                <a:solidFill>
                  <a:srgbClr val="6F8796"/>
                </a:solidFill>
                <a:latin typeface="Heebo"/>
                <a:ea typeface="Heebo"/>
                <a:cs typeface="Heebo"/>
              </a:rPr>
              <a:t>OSA-ALUE</a:t>
            </a:r>
          </a:p>
        </p:txBody>
      </p:sp>
      <p:sp>
        <p:nvSpPr>
          <p:cNvPr id="5" name="TextBox 4"/>
          <p:cNvSpPr txBox="1"/>
          <p:nvPr/>
        </p:nvSpPr>
        <p:spPr>
          <a:xfrm>
            <a:off x="2697480" y="1115568"/>
            <a:ext cx="2743200" cy="274320"/>
          </a:xfrm>
          <a:prstGeom prst="rect">
            <a:avLst/>
          </a:prstGeom>
          <a:noFill/>
        </p:spPr>
        <p:txBody>
          <a:bodyPr wrap="square" lIns="36576" rIns="36576" tIns="36576" bIns="36576" anchor="t"/>
          <a:lstStyle/>
          <a:p>
            <a:pPr algn="l">
              <a:lnSpc>
                <a:spcPct val="118000"/>
              </a:lnSpc>
            </a:pPr>
            <a:r>
              <a:rPr sz="1000" b="1">
                <a:solidFill>
                  <a:srgbClr val="6F8796"/>
                </a:solidFill>
                <a:latin typeface="Heebo"/>
                <a:ea typeface="Heebo"/>
                <a:cs typeface="Heebo"/>
              </a:rPr>
              <a:t>KORJAUS</a:t>
            </a:r>
          </a:p>
        </p:txBody>
      </p:sp>
      <p:sp>
        <p:nvSpPr>
          <p:cNvPr id="6" name="TextBox 5"/>
          <p:cNvSpPr txBox="1"/>
          <p:nvPr/>
        </p:nvSpPr>
        <p:spPr>
          <a:xfrm>
            <a:off x="5532120" y="1115568"/>
            <a:ext cx="4206240" cy="274320"/>
          </a:xfrm>
          <a:prstGeom prst="rect">
            <a:avLst/>
          </a:prstGeom>
          <a:noFill/>
        </p:spPr>
        <p:txBody>
          <a:bodyPr wrap="square" lIns="36576" rIns="36576" tIns="36576" bIns="36576" anchor="t"/>
          <a:lstStyle/>
          <a:p>
            <a:pPr algn="l">
              <a:lnSpc>
                <a:spcPct val="118000"/>
              </a:lnSpc>
            </a:pPr>
            <a:r>
              <a:rPr sz="1000" b="1">
                <a:solidFill>
                  <a:srgbClr val="6F8796"/>
                </a:solidFill>
                <a:latin typeface="Heebo"/>
                <a:ea typeface="Heebo"/>
                <a:cs typeface="Heebo"/>
              </a:rPr>
              <a:t>MITÄ TEHDÄÄN</a:t>
            </a:r>
          </a:p>
        </p:txBody>
      </p:sp>
      <p:sp>
        <p:nvSpPr>
          <p:cNvPr id="7" name="TextBox 6"/>
          <p:cNvSpPr txBox="1"/>
          <p:nvPr/>
        </p:nvSpPr>
        <p:spPr>
          <a:xfrm>
            <a:off x="9829800" y="1115568"/>
            <a:ext cx="1005840" cy="274320"/>
          </a:xfrm>
          <a:prstGeom prst="rect">
            <a:avLst/>
          </a:prstGeom>
          <a:noFill/>
        </p:spPr>
        <p:txBody>
          <a:bodyPr wrap="square" lIns="36576" rIns="36576" tIns="36576" bIns="36576" anchor="t"/>
          <a:lstStyle/>
          <a:p>
            <a:pPr algn="l">
              <a:lnSpc>
                <a:spcPct val="118000"/>
              </a:lnSpc>
            </a:pPr>
            <a:r>
              <a:rPr sz="1000" b="1">
                <a:solidFill>
                  <a:srgbClr val="6F8796"/>
                </a:solidFill>
                <a:latin typeface="Heebo"/>
                <a:ea typeface="Heebo"/>
                <a:cs typeface="Heebo"/>
              </a:rPr>
              <a:t>TYÖ</a:t>
            </a:r>
          </a:p>
        </p:txBody>
      </p:sp>
      <p:sp>
        <p:nvSpPr>
          <p:cNvPr id="8" name="TextBox 7"/>
          <p:cNvSpPr txBox="1"/>
          <p:nvPr/>
        </p:nvSpPr>
        <p:spPr>
          <a:xfrm>
            <a:off x="10881360" y="1115568"/>
            <a:ext cx="822960" cy="274320"/>
          </a:xfrm>
          <a:prstGeom prst="rect">
            <a:avLst/>
          </a:prstGeom>
          <a:noFill/>
        </p:spPr>
        <p:txBody>
          <a:bodyPr wrap="square" lIns="36576" rIns="36576" tIns="36576" bIns="36576" anchor="t"/>
          <a:lstStyle/>
          <a:p>
            <a:pPr algn="l">
              <a:lnSpc>
                <a:spcPct val="118000"/>
              </a:lnSpc>
            </a:pPr>
            <a:r>
              <a:rPr sz="1000" b="1">
                <a:solidFill>
                  <a:srgbClr val="6F8796"/>
                </a:solidFill>
                <a:latin typeface="Heebo"/>
                <a:ea typeface="Heebo"/>
                <a:cs typeface="Heebo"/>
              </a:rPr>
              <a:t>VAIKUTUS</a:t>
            </a:r>
          </a:p>
        </p:txBody>
      </p:sp>
      <p:sp>
        <p:nvSpPr>
          <p:cNvPr id="9" name="Rectangle 8"/>
          <p:cNvSpPr/>
          <p:nvPr/>
        </p:nvSpPr>
        <p:spPr>
          <a:xfrm>
            <a:off x="621792" y="1932432"/>
            <a:ext cx="11064240" cy="10972"/>
          </a:xfrm>
          <a:prstGeom prst="rect">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21792" y="1453896"/>
            <a:ext cx="457200" cy="460248"/>
          </a:xfrm>
          <a:prstGeom prst="rect">
            <a:avLst/>
          </a:prstGeom>
          <a:noFill/>
        </p:spPr>
        <p:txBody>
          <a:bodyPr wrap="square" lIns="36576" rIns="36576" tIns="36576" bIns="36576" anchor="t"/>
          <a:lstStyle/>
          <a:p>
            <a:pPr algn="l">
              <a:lnSpc>
                <a:spcPct val="118000"/>
              </a:lnSpc>
            </a:pPr>
            <a:r>
              <a:rPr sz="1600" b="0">
                <a:solidFill>
                  <a:srgbClr val="F15D22"/>
                </a:solidFill>
                <a:latin typeface="Anton"/>
                <a:ea typeface="Anton"/>
                <a:cs typeface="Anton"/>
              </a:rPr>
              <a:t>1</a:t>
            </a:r>
          </a:p>
        </p:txBody>
      </p:sp>
      <p:sp>
        <p:nvSpPr>
          <p:cNvPr id="11" name="TextBox 10"/>
          <p:cNvSpPr txBox="1"/>
          <p:nvPr/>
        </p:nvSpPr>
        <p:spPr>
          <a:xfrm>
            <a:off x="1097280" y="1472184"/>
            <a:ext cx="1554480" cy="441960"/>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Luottamus</a:t>
            </a:r>
          </a:p>
        </p:txBody>
      </p:sp>
      <p:sp>
        <p:nvSpPr>
          <p:cNvPr id="12" name="TextBox 11"/>
          <p:cNvSpPr txBox="1"/>
          <p:nvPr/>
        </p:nvSpPr>
        <p:spPr>
          <a:xfrm>
            <a:off x="2697480" y="1453896"/>
            <a:ext cx="2743200" cy="460248"/>
          </a:xfrm>
          <a:prstGeom prst="rect">
            <a:avLst/>
          </a:prstGeom>
          <a:noFill/>
        </p:spPr>
        <p:txBody>
          <a:bodyPr wrap="square" lIns="36576" rIns="36576" tIns="36576" bIns="36576" anchor="t"/>
          <a:lstStyle/>
          <a:p>
            <a:pPr algn="l">
              <a:lnSpc>
                <a:spcPct val="118000"/>
              </a:lnSpc>
            </a:pPr>
            <a:r>
              <a:rPr sz="1200" b="1">
                <a:solidFill>
                  <a:srgbClr val="FFFFFF"/>
                </a:solidFill>
                <a:latin typeface="Heebo"/>
                <a:ea typeface="Heebo"/>
                <a:cs typeface="Heebo"/>
              </a:rPr>
              <a:t>Yritystiedot alatunnisteeseen</a:t>
            </a:r>
          </a:p>
        </p:txBody>
      </p:sp>
      <p:sp>
        <p:nvSpPr>
          <p:cNvPr id="13" name="TextBox 12"/>
          <p:cNvSpPr txBox="1"/>
          <p:nvPr/>
        </p:nvSpPr>
        <p:spPr>
          <a:xfrm>
            <a:off x="5532120" y="1453896"/>
            <a:ext cx="4206240" cy="460248"/>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Nimi, Y-tunnus, kotipaikka, sähköposti sekä linkit tietosuojaan ja ehtoihin alatunnisteeseen.</a:t>
            </a:r>
          </a:p>
        </p:txBody>
      </p:sp>
      <p:sp>
        <p:nvSpPr>
          <p:cNvPr id="14" name="TextBox 13"/>
          <p:cNvSpPr txBox="1"/>
          <p:nvPr/>
        </p:nvSpPr>
        <p:spPr>
          <a:xfrm>
            <a:off x="9829800" y="1472184"/>
            <a:ext cx="1005840" cy="441960"/>
          </a:xfrm>
          <a:prstGeom prst="rect">
            <a:avLst/>
          </a:prstGeom>
          <a:noFill/>
        </p:spPr>
        <p:txBody>
          <a:bodyPr wrap="square" lIns="36576" rIns="36576" tIns="36576" bIns="36576" anchor="t"/>
          <a:lstStyle/>
          <a:p>
            <a:pPr algn="l">
              <a:lnSpc>
                <a:spcPct val="118000"/>
              </a:lnSpc>
            </a:pPr>
            <a:r>
              <a:rPr sz="1050" b="0">
                <a:solidFill>
                  <a:srgbClr val="FFFFFF"/>
                </a:solidFill>
                <a:latin typeface="Heebo"/>
                <a:ea typeface="Heebo"/>
                <a:cs typeface="Heebo"/>
              </a:rPr>
              <a:t>1 h + tiedot</a:t>
            </a:r>
          </a:p>
        </p:txBody>
      </p:sp>
      <p:sp>
        <p:nvSpPr>
          <p:cNvPr id="15" name="Rounded Rectangle 14"/>
          <p:cNvSpPr/>
          <p:nvPr/>
        </p:nvSpPr>
        <p:spPr>
          <a:xfrm>
            <a:off x="10881360" y="1537716"/>
            <a:ext cx="777240" cy="27432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950" b="1">
                <a:solidFill>
                  <a:srgbClr val="FFFFFF"/>
                </a:solidFill>
                <a:latin typeface="Heebo"/>
                <a:ea typeface="Heebo"/>
                <a:cs typeface="Heebo"/>
              </a:rPr>
              <a:t>iso</a:t>
            </a:r>
          </a:p>
        </p:txBody>
      </p:sp>
      <p:sp>
        <p:nvSpPr>
          <p:cNvPr id="16" name="Rectangle 15"/>
          <p:cNvSpPr/>
          <p:nvPr/>
        </p:nvSpPr>
        <p:spPr>
          <a:xfrm>
            <a:off x="621792" y="2465832"/>
            <a:ext cx="11064240" cy="10972"/>
          </a:xfrm>
          <a:prstGeom prst="rect">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21792" y="1987296"/>
            <a:ext cx="457200" cy="460248"/>
          </a:xfrm>
          <a:prstGeom prst="rect">
            <a:avLst/>
          </a:prstGeom>
          <a:noFill/>
        </p:spPr>
        <p:txBody>
          <a:bodyPr wrap="square" lIns="36576" rIns="36576" tIns="36576" bIns="36576" anchor="t"/>
          <a:lstStyle/>
          <a:p>
            <a:pPr algn="l">
              <a:lnSpc>
                <a:spcPct val="118000"/>
              </a:lnSpc>
            </a:pPr>
            <a:r>
              <a:rPr sz="1600" b="0">
                <a:solidFill>
                  <a:srgbClr val="F15D22"/>
                </a:solidFill>
                <a:latin typeface="Anton"/>
                <a:ea typeface="Anton"/>
                <a:cs typeface="Anton"/>
              </a:rPr>
              <a:t>2</a:t>
            </a:r>
          </a:p>
        </p:txBody>
      </p:sp>
      <p:sp>
        <p:nvSpPr>
          <p:cNvPr id="18" name="TextBox 17"/>
          <p:cNvSpPr txBox="1"/>
          <p:nvPr/>
        </p:nvSpPr>
        <p:spPr>
          <a:xfrm>
            <a:off x="1097280" y="2005584"/>
            <a:ext cx="1554480" cy="441960"/>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Toimintakehotukset</a:t>
            </a:r>
          </a:p>
        </p:txBody>
      </p:sp>
      <p:sp>
        <p:nvSpPr>
          <p:cNvPr id="19" name="TextBox 18"/>
          <p:cNvSpPr txBox="1"/>
          <p:nvPr/>
        </p:nvSpPr>
        <p:spPr>
          <a:xfrm>
            <a:off x="2697480" y="1987296"/>
            <a:ext cx="2743200" cy="460248"/>
          </a:xfrm>
          <a:prstGeom prst="rect">
            <a:avLst/>
          </a:prstGeom>
          <a:noFill/>
        </p:spPr>
        <p:txBody>
          <a:bodyPr wrap="square" lIns="36576" rIns="36576" tIns="36576" bIns="36576" anchor="t"/>
          <a:lstStyle/>
          <a:p>
            <a:pPr algn="l">
              <a:lnSpc>
                <a:spcPct val="118000"/>
              </a:lnSpc>
            </a:pPr>
            <a:r>
              <a:rPr sz="1200" b="1">
                <a:solidFill>
                  <a:srgbClr val="FFFFFF"/>
                </a:solidFill>
                <a:latin typeface="Heebo"/>
                <a:ea typeface="Heebo"/>
                <a:cs typeface="Heebo"/>
              </a:rPr>
              <a:t>Nappi hintarivin alle</a:t>
            </a:r>
          </a:p>
        </p:txBody>
      </p:sp>
      <p:sp>
        <p:nvSpPr>
          <p:cNvPr id="20" name="TextBox 19"/>
          <p:cNvSpPr txBox="1"/>
          <p:nvPr/>
        </p:nvSpPr>
        <p:spPr>
          <a:xfrm>
            <a:off x="5532120" y="1987296"/>
            <a:ext cx="4206240" cy="460248"/>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Nappi ”Tilaa arvio – 49 € →” hintarivin alle ja linkki sanaan ”esimerkkitulos”.</a:t>
            </a:r>
          </a:p>
        </p:txBody>
      </p:sp>
      <p:sp>
        <p:nvSpPr>
          <p:cNvPr id="21" name="TextBox 20"/>
          <p:cNvSpPr txBox="1"/>
          <p:nvPr/>
        </p:nvSpPr>
        <p:spPr>
          <a:xfrm>
            <a:off x="9829800" y="2005584"/>
            <a:ext cx="1005840" cy="441960"/>
          </a:xfrm>
          <a:prstGeom prst="rect">
            <a:avLst/>
          </a:prstGeom>
          <a:noFill/>
        </p:spPr>
        <p:txBody>
          <a:bodyPr wrap="square" lIns="36576" rIns="36576" tIns="36576" bIns="36576" anchor="t"/>
          <a:lstStyle/>
          <a:p>
            <a:pPr algn="l">
              <a:lnSpc>
                <a:spcPct val="118000"/>
              </a:lnSpc>
            </a:pPr>
            <a:r>
              <a:rPr sz="1050" b="0">
                <a:solidFill>
                  <a:srgbClr val="FFFFFF"/>
                </a:solidFill>
                <a:latin typeface="Heebo"/>
                <a:ea typeface="Heebo"/>
                <a:cs typeface="Heebo"/>
              </a:rPr>
              <a:t>0,5 h</a:t>
            </a:r>
          </a:p>
        </p:txBody>
      </p:sp>
      <p:sp>
        <p:nvSpPr>
          <p:cNvPr id="22" name="Rounded Rectangle 21"/>
          <p:cNvSpPr/>
          <p:nvPr/>
        </p:nvSpPr>
        <p:spPr>
          <a:xfrm>
            <a:off x="10881360" y="2071116"/>
            <a:ext cx="777240" cy="27432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950" b="1">
                <a:solidFill>
                  <a:srgbClr val="FFFFFF"/>
                </a:solidFill>
                <a:latin typeface="Heebo"/>
                <a:ea typeface="Heebo"/>
                <a:cs typeface="Heebo"/>
              </a:rPr>
              <a:t>iso</a:t>
            </a:r>
          </a:p>
        </p:txBody>
      </p:sp>
      <p:sp>
        <p:nvSpPr>
          <p:cNvPr id="23" name="Rectangle 22"/>
          <p:cNvSpPr/>
          <p:nvPr/>
        </p:nvSpPr>
        <p:spPr>
          <a:xfrm>
            <a:off x="621792" y="2999232"/>
            <a:ext cx="11064240" cy="10972"/>
          </a:xfrm>
          <a:prstGeom prst="rect">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21792" y="2520696"/>
            <a:ext cx="457200" cy="460248"/>
          </a:xfrm>
          <a:prstGeom prst="rect">
            <a:avLst/>
          </a:prstGeom>
          <a:noFill/>
        </p:spPr>
        <p:txBody>
          <a:bodyPr wrap="square" lIns="36576" rIns="36576" tIns="36576" bIns="36576" anchor="t"/>
          <a:lstStyle/>
          <a:p>
            <a:pPr algn="l">
              <a:lnSpc>
                <a:spcPct val="118000"/>
              </a:lnSpc>
            </a:pPr>
            <a:r>
              <a:rPr sz="1600" b="0">
                <a:solidFill>
                  <a:srgbClr val="F15D22"/>
                </a:solidFill>
                <a:latin typeface="Anton"/>
                <a:ea typeface="Anton"/>
                <a:cs typeface="Anton"/>
              </a:rPr>
              <a:t>3</a:t>
            </a:r>
          </a:p>
        </p:txBody>
      </p:sp>
      <p:sp>
        <p:nvSpPr>
          <p:cNvPr id="25" name="TextBox 24"/>
          <p:cNvSpPr txBox="1"/>
          <p:nvPr/>
        </p:nvSpPr>
        <p:spPr>
          <a:xfrm>
            <a:off x="1097280" y="2538984"/>
            <a:ext cx="1554480" cy="441960"/>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Kuvat</a:t>
            </a:r>
          </a:p>
        </p:txBody>
      </p:sp>
      <p:sp>
        <p:nvSpPr>
          <p:cNvPr id="26" name="TextBox 25"/>
          <p:cNvSpPr txBox="1"/>
          <p:nvPr/>
        </p:nvSpPr>
        <p:spPr>
          <a:xfrm>
            <a:off x="2697480" y="2520696"/>
            <a:ext cx="2743200" cy="460248"/>
          </a:xfrm>
          <a:prstGeom prst="rect">
            <a:avLst/>
          </a:prstGeom>
          <a:noFill/>
        </p:spPr>
        <p:txBody>
          <a:bodyPr wrap="square" lIns="36576" rIns="36576" tIns="36576" bIns="36576" anchor="t"/>
          <a:lstStyle/>
          <a:p>
            <a:pPr algn="l">
              <a:lnSpc>
                <a:spcPct val="118000"/>
              </a:lnSpc>
            </a:pPr>
            <a:r>
              <a:rPr sz="1200" b="1">
                <a:solidFill>
                  <a:srgbClr val="FFFFFF"/>
                </a:solidFill>
                <a:latin typeface="Heebo"/>
                <a:ea typeface="Heebo"/>
                <a:cs typeface="Heebo"/>
              </a:rPr>
              <a:t>Näytä esimerkkituotos</a:t>
            </a:r>
          </a:p>
        </p:txBody>
      </p:sp>
      <p:sp>
        <p:nvSpPr>
          <p:cNvPr id="27" name="TextBox 26"/>
          <p:cNvSpPr txBox="1"/>
          <p:nvPr/>
        </p:nvSpPr>
        <p:spPr>
          <a:xfrm>
            <a:off x="5532120" y="2520696"/>
            <a:ext cx="4206240" cy="460248"/>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Yksi dia esimerkkiarviosta vaiheen 03 viereen, kuvaava alt-teksti.</a:t>
            </a:r>
          </a:p>
        </p:txBody>
      </p:sp>
      <p:sp>
        <p:nvSpPr>
          <p:cNvPr id="28" name="TextBox 27"/>
          <p:cNvSpPr txBox="1"/>
          <p:nvPr/>
        </p:nvSpPr>
        <p:spPr>
          <a:xfrm>
            <a:off x="9829800" y="2538984"/>
            <a:ext cx="1005840" cy="441960"/>
          </a:xfrm>
          <a:prstGeom prst="rect">
            <a:avLst/>
          </a:prstGeom>
          <a:noFill/>
        </p:spPr>
        <p:txBody>
          <a:bodyPr wrap="square" lIns="36576" rIns="36576" tIns="36576" bIns="36576" anchor="t"/>
          <a:lstStyle/>
          <a:p>
            <a:pPr algn="l">
              <a:lnSpc>
                <a:spcPct val="118000"/>
              </a:lnSpc>
            </a:pPr>
            <a:r>
              <a:rPr sz="1050" b="0">
                <a:solidFill>
                  <a:srgbClr val="FFFFFF"/>
                </a:solidFill>
                <a:latin typeface="Heebo"/>
                <a:ea typeface="Heebo"/>
                <a:cs typeface="Heebo"/>
              </a:rPr>
              <a:t>1–2 h</a:t>
            </a:r>
          </a:p>
        </p:txBody>
      </p:sp>
      <p:sp>
        <p:nvSpPr>
          <p:cNvPr id="29" name="Rounded Rectangle 28"/>
          <p:cNvSpPr/>
          <p:nvPr/>
        </p:nvSpPr>
        <p:spPr>
          <a:xfrm>
            <a:off x="10881360" y="2604516"/>
            <a:ext cx="777240" cy="27432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950" b="1">
                <a:solidFill>
                  <a:srgbClr val="FFFFFF"/>
                </a:solidFill>
                <a:latin typeface="Heebo"/>
                <a:ea typeface="Heebo"/>
                <a:cs typeface="Heebo"/>
              </a:rPr>
              <a:t>iso</a:t>
            </a:r>
          </a:p>
        </p:txBody>
      </p:sp>
      <p:sp>
        <p:nvSpPr>
          <p:cNvPr id="30" name="Rectangle 29"/>
          <p:cNvSpPr/>
          <p:nvPr/>
        </p:nvSpPr>
        <p:spPr>
          <a:xfrm>
            <a:off x="621792" y="3532632"/>
            <a:ext cx="11064240" cy="10972"/>
          </a:xfrm>
          <a:prstGeom prst="rect">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621792" y="3054096"/>
            <a:ext cx="457200" cy="460248"/>
          </a:xfrm>
          <a:prstGeom prst="rect">
            <a:avLst/>
          </a:prstGeom>
          <a:noFill/>
        </p:spPr>
        <p:txBody>
          <a:bodyPr wrap="square" lIns="36576" rIns="36576" tIns="36576" bIns="36576" anchor="t"/>
          <a:lstStyle/>
          <a:p>
            <a:pPr algn="l">
              <a:lnSpc>
                <a:spcPct val="118000"/>
              </a:lnSpc>
            </a:pPr>
            <a:r>
              <a:rPr sz="1600" b="0">
                <a:solidFill>
                  <a:srgbClr val="F15D22"/>
                </a:solidFill>
                <a:latin typeface="Anton"/>
                <a:ea typeface="Anton"/>
                <a:cs typeface="Anton"/>
              </a:rPr>
              <a:t>4</a:t>
            </a:r>
          </a:p>
        </p:txBody>
      </p:sp>
      <p:sp>
        <p:nvSpPr>
          <p:cNvPr id="32" name="TextBox 31"/>
          <p:cNvSpPr txBox="1"/>
          <p:nvPr/>
        </p:nvSpPr>
        <p:spPr>
          <a:xfrm>
            <a:off x="1097280" y="3072384"/>
            <a:ext cx="1554480" cy="441960"/>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Viesti</a:t>
            </a:r>
          </a:p>
        </p:txBody>
      </p:sp>
      <p:sp>
        <p:nvSpPr>
          <p:cNvPr id="33" name="TextBox 32"/>
          <p:cNvSpPr txBox="1"/>
          <p:nvPr/>
        </p:nvSpPr>
        <p:spPr>
          <a:xfrm>
            <a:off x="2697480" y="3054096"/>
            <a:ext cx="2743200" cy="460248"/>
          </a:xfrm>
          <a:prstGeom prst="rect">
            <a:avLst/>
          </a:prstGeom>
          <a:noFill/>
        </p:spPr>
        <p:txBody>
          <a:bodyPr wrap="square" lIns="36576" rIns="36576" tIns="36576" bIns="36576" anchor="t"/>
          <a:lstStyle/>
          <a:p>
            <a:pPr algn="l">
              <a:lnSpc>
                <a:spcPct val="118000"/>
              </a:lnSpc>
            </a:pPr>
            <a:r>
              <a:rPr sz="1200" b="1">
                <a:solidFill>
                  <a:srgbClr val="FFFFFF"/>
                </a:solidFill>
                <a:latin typeface="Heebo"/>
                <a:ea typeface="Heebo"/>
                <a:cs typeface="Heebo"/>
              </a:rPr>
              <a:t>Tekijäosio esitteen tilalle</a:t>
            </a:r>
          </a:p>
        </p:txBody>
      </p:sp>
      <p:sp>
        <p:nvSpPr>
          <p:cNvPr id="34" name="TextBox 33"/>
          <p:cNvSpPr txBox="1"/>
          <p:nvPr/>
        </p:nvSpPr>
        <p:spPr>
          <a:xfrm>
            <a:off x="5532120" y="3054096"/>
            <a:ext cx="4206240" cy="460248"/>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Tiivistä tuoteosiot yhteen kappaleeseen; lisää kuka, mistä lähtien ja millä periaatteella.</a:t>
            </a:r>
          </a:p>
        </p:txBody>
      </p:sp>
      <p:sp>
        <p:nvSpPr>
          <p:cNvPr id="35" name="TextBox 34"/>
          <p:cNvSpPr txBox="1"/>
          <p:nvPr/>
        </p:nvSpPr>
        <p:spPr>
          <a:xfrm>
            <a:off x="9829800" y="3072384"/>
            <a:ext cx="1005840" cy="441960"/>
          </a:xfrm>
          <a:prstGeom prst="rect">
            <a:avLst/>
          </a:prstGeom>
          <a:noFill/>
        </p:spPr>
        <p:txBody>
          <a:bodyPr wrap="square" lIns="36576" rIns="36576" tIns="36576" bIns="36576" anchor="t"/>
          <a:lstStyle/>
          <a:p>
            <a:pPr algn="l">
              <a:lnSpc>
                <a:spcPct val="118000"/>
              </a:lnSpc>
            </a:pPr>
            <a:r>
              <a:rPr sz="1050" b="0">
                <a:solidFill>
                  <a:srgbClr val="FFFFFF"/>
                </a:solidFill>
                <a:latin typeface="Heebo"/>
                <a:ea typeface="Heebo"/>
                <a:cs typeface="Heebo"/>
              </a:rPr>
              <a:t>2–3 h</a:t>
            </a:r>
          </a:p>
        </p:txBody>
      </p:sp>
      <p:sp>
        <p:nvSpPr>
          <p:cNvPr id="36" name="Rounded Rectangle 35"/>
          <p:cNvSpPr/>
          <p:nvPr/>
        </p:nvSpPr>
        <p:spPr>
          <a:xfrm>
            <a:off x="10881360" y="3137916"/>
            <a:ext cx="777240" cy="27432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950" b="1">
                <a:solidFill>
                  <a:srgbClr val="FFFFFF"/>
                </a:solidFill>
                <a:latin typeface="Heebo"/>
                <a:ea typeface="Heebo"/>
                <a:cs typeface="Heebo"/>
              </a:rPr>
              <a:t>iso</a:t>
            </a:r>
          </a:p>
        </p:txBody>
      </p:sp>
      <p:sp>
        <p:nvSpPr>
          <p:cNvPr id="37" name="Rectangle 36"/>
          <p:cNvSpPr/>
          <p:nvPr/>
        </p:nvSpPr>
        <p:spPr>
          <a:xfrm>
            <a:off x="621792" y="4066032"/>
            <a:ext cx="11064240" cy="10972"/>
          </a:xfrm>
          <a:prstGeom prst="rect">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621792" y="3587496"/>
            <a:ext cx="457200" cy="460248"/>
          </a:xfrm>
          <a:prstGeom prst="rect">
            <a:avLst/>
          </a:prstGeom>
          <a:noFill/>
        </p:spPr>
        <p:txBody>
          <a:bodyPr wrap="square" lIns="36576" rIns="36576" tIns="36576" bIns="36576" anchor="t"/>
          <a:lstStyle/>
          <a:p>
            <a:pPr algn="l">
              <a:lnSpc>
                <a:spcPct val="118000"/>
              </a:lnSpc>
            </a:pPr>
            <a:r>
              <a:rPr sz="1600" b="0">
                <a:solidFill>
                  <a:srgbClr val="F15D22"/>
                </a:solidFill>
                <a:latin typeface="Anton"/>
                <a:ea typeface="Anton"/>
                <a:cs typeface="Anton"/>
              </a:rPr>
              <a:t>5</a:t>
            </a:r>
          </a:p>
        </p:txBody>
      </p:sp>
      <p:sp>
        <p:nvSpPr>
          <p:cNvPr id="39" name="TextBox 38"/>
          <p:cNvSpPr txBox="1"/>
          <p:nvPr/>
        </p:nvSpPr>
        <p:spPr>
          <a:xfrm>
            <a:off x="1097280" y="3605784"/>
            <a:ext cx="1554480" cy="441960"/>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Viesti</a:t>
            </a:r>
          </a:p>
        </p:txBody>
      </p:sp>
      <p:sp>
        <p:nvSpPr>
          <p:cNvPr id="40" name="TextBox 39"/>
          <p:cNvSpPr txBox="1"/>
          <p:nvPr/>
        </p:nvSpPr>
        <p:spPr>
          <a:xfrm>
            <a:off x="2697480" y="3587496"/>
            <a:ext cx="2743200" cy="460248"/>
          </a:xfrm>
          <a:prstGeom prst="rect">
            <a:avLst/>
          </a:prstGeom>
          <a:noFill/>
        </p:spPr>
        <p:txBody>
          <a:bodyPr wrap="square" lIns="36576" rIns="36576" tIns="36576" bIns="36576" anchor="t"/>
          <a:lstStyle/>
          <a:p>
            <a:pPr algn="l">
              <a:lnSpc>
                <a:spcPct val="118000"/>
              </a:lnSpc>
            </a:pPr>
            <a:r>
              <a:rPr sz="1200" b="1">
                <a:solidFill>
                  <a:srgbClr val="FFFFFF"/>
                </a:solidFill>
                <a:latin typeface="Heebo"/>
                <a:ea typeface="Heebo"/>
                <a:cs typeface="Heebo"/>
              </a:rPr>
              <a:t>H1 tekstiksi</a:t>
            </a:r>
          </a:p>
        </p:txBody>
      </p:sp>
      <p:sp>
        <p:nvSpPr>
          <p:cNvPr id="41" name="TextBox 40"/>
          <p:cNvSpPr txBox="1"/>
          <p:nvPr/>
        </p:nvSpPr>
        <p:spPr>
          <a:xfrm>
            <a:off x="5532120" y="3587496"/>
            <a:ext cx="4206240" cy="460248"/>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Pääviestilauseesta H1; logo erilliseksi kuvaksi. Ulkoasu ennallaan.</a:t>
            </a:r>
          </a:p>
        </p:txBody>
      </p:sp>
      <p:sp>
        <p:nvSpPr>
          <p:cNvPr id="42" name="TextBox 41"/>
          <p:cNvSpPr txBox="1"/>
          <p:nvPr/>
        </p:nvSpPr>
        <p:spPr>
          <a:xfrm>
            <a:off x="9829800" y="3605784"/>
            <a:ext cx="1005840" cy="441960"/>
          </a:xfrm>
          <a:prstGeom prst="rect">
            <a:avLst/>
          </a:prstGeom>
          <a:noFill/>
        </p:spPr>
        <p:txBody>
          <a:bodyPr wrap="square" lIns="36576" rIns="36576" tIns="36576" bIns="36576" anchor="t"/>
          <a:lstStyle/>
          <a:p>
            <a:pPr algn="l">
              <a:lnSpc>
                <a:spcPct val="118000"/>
              </a:lnSpc>
            </a:pPr>
            <a:r>
              <a:rPr sz="1050" b="0">
                <a:solidFill>
                  <a:srgbClr val="FFFFFF"/>
                </a:solidFill>
                <a:latin typeface="Heebo"/>
                <a:ea typeface="Heebo"/>
                <a:cs typeface="Heebo"/>
              </a:rPr>
              <a:t>0,5 h</a:t>
            </a:r>
          </a:p>
        </p:txBody>
      </p:sp>
      <p:sp>
        <p:nvSpPr>
          <p:cNvPr id="43" name="Rounded Rectangle 42"/>
          <p:cNvSpPr/>
          <p:nvPr/>
        </p:nvSpPr>
        <p:spPr>
          <a:xfrm>
            <a:off x="10881360" y="3671316"/>
            <a:ext cx="777240" cy="274320"/>
          </a:xfrm>
          <a:prstGeom prst="roundRect">
            <a:avLst>
              <a:gd name="adj" fmla="val 50000"/>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950" b="1">
                <a:solidFill>
                  <a:srgbClr val="FFFFFF"/>
                </a:solidFill>
                <a:latin typeface="Heebo"/>
                <a:ea typeface="Heebo"/>
                <a:cs typeface="Heebo"/>
              </a:rPr>
              <a:t>keski</a:t>
            </a:r>
          </a:p>
        </p:txBody>
      </p:sp>
      <p:sp>
        <p:nvSpPr>
          <p:cNvPr id="44" name="Rectangle 43"/>
          <p:cNvSpPr/>
          <p:nvPr/>
        </p:nvSpPr>
        <p:spPr>
          <a:xfrm>
            <a:off x="621792" y="4599432"/>
            <a:ext cx="11064240" cy="10972"/>
          </a:xfrm>
          <a:prstGeom prst="rect">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TextBox 44"/>
          <p:cNvSpPr txBox="1"/>
          <p:nvPr/>
        </p:nvSpPr>
        <p:spPr>
          <a:xfrm>
            <a:off x="621792" y="4120896"/>
            <a:ext cx="457200" cy="460248"/>
          </a:xfrm>
          <a:prstGeom prst="rect">
            <a:avLst/>
          </a:prstGeom>
          <a:noFill/>
        </p:spPr>
        <p:txBody>
          <a:bodyPr wrap="square" lIns="36576" rIns="36576" tIns="36576" bIns="36576" anchor="t"/>
          <a:lstStyle/>
          <a:p>
            <a:pPr algn="l">
              <a:lnSpc>
                <a:spcPct val="118000"/>
              </a:lnSpc>
            </a:pPr>
            <a:r>
              <a:rPr sz="1600" b="0">
                <a:solidFill>
                  <a:srgbClr val="F15D22"/>
                </a:solidFill>
                <a:latin typeface="Anton"/>
                <a:ea typeface="Anton"/>
                <a:cs typeface="Anton"/>
              </a:rPr>
              <a:t>6</a:t>
            </a:r>
          </a:p>
        </p:txBody>
      </p:sp>
      <p:sp>
        <p:nvSpPr>
          <p:cNvPr id="46" name="TextBox 45"/>
          <p:cNvSpPr txBox="1"/>
          <p:nvPr/>
        </p:nvSpPr>
        <p:spPr>
          <a:xfrm>
            <a:off x="1097280" y="4139183"/>
            <a:ext cx="1554480" cy="441960"/>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Kohderyhmä</a:t>
            </a:r>
          </a:p>
        </p:txBody>
      </p:sp>
      <p:sp>
        <p:nvSpPr>
          <p:cNvPr id="47" name="TextBox 46"/>
          <p:cNvSpPr txBox="1"/>
          <p:nvPr/>
        </p:nvSpPr>
        <p:spPr>
          <a:xfrm>
            <a:off x="2697480" y="4120896"/>
            <a:ext cx="2743200" cy="460248"/>
          </a:xfrm>
          <a:prstGeom prst="rect">
            <a:avLst/>
          </a:prstGeom>
          <a:noFill/>
        </p:spPr>
        <p:txBody>
          <a:bodyPr wrap="square" lIns="36576" rIns="36576" tIns="36576" bIns="36576" anchor="t"/>
          <a:lstStyle/>
          <a:p>
            <a:pPr algn="l">
              <a:lnSpc>
                <a:spcPct val="118000"/>
              </a:lnSpc>
            </a:pPr>
            <a:r>
              <a:rPr sz="1200" b="1">
                <a:solidFill>
                  <a:srgbClr val="FFFFFF"/>
                </a:solidFill>
                <a:latin typeface="Heebo"/>
                <a:ea typeface="Heebo"/>
                <a:cs typeface="Heebo"/>
              </a:rPr>
              <a:t>Tilannelause ja ostajan riskit</a:t>
            </a:r>
          </a:p>
        </p:txBody>
      </p:sp>
      <p:sp>
        <p:nvSpPr>
          <p:cNvPr id="48" name="TextBox 47"/>
          <p:cNvSpPr txBox="1"/>
          <p:nvPr/>
        </p:nvSpPr>
        <p:spPr>
          <a:xfrm>
            <a:off x="5532120" y="4120896"/>
            <a:ext cx="4206240" cy="460248"/>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Tilannelause pääviestin alle ja kolme riviä riskeistä hinnan alle.</a:t>
            </a:r>
          </a:p>
        </p:txBody>
      </p:sp>
      <p:sp>
        <p:nvSpPr>
          <p:cNvPr id="49" name="TextBox 48"/>
          <p:cNvSpPr txBox="1"/>
          <p:nvPr/>
        </p:nvSpPr>
        <p:spPr>
          <a:xfrm>
            <a:off x="9829800" y="4139183"/>
            <a:ext cx="1005840" cy="441960"/>
          </a:xfrm>
          <a:prstGeom prst="rect">
            <a:avLst/>
          </a:prstGeom>
          <a:noFill/>
        </p:spPr>
        <p:txBody>
          <a:bodyPr wrap="square" lIns="36576" rIns="36576" tIns="36576" bIns="36576" anchor="t"/>
          <a:lstStyle/>
          <a:p>
            <a:pPr algn="l">
              <a:lnSpc>
                <a:spcPct val="118000"/>
              </a:lnSpc>
            </a:pPr>
            <a:r>
              <a:rPr sz="1050" b="0">
                <a:solidFill>
                  <a:srgbClr val="FFFFFF"/>
                </a:solidFill>
                <a:latin typeface="Heebo"/>
                <a:ea typeface="Heebo"/>
                <a:cs typeface="Heebo"/>
              </a:rPr>
              <a:t>1–1,5 h</a:t>
            </a:r>
          </a:p>
        </p:txBody>
      </p:sp>
      <p:sp>
        <p:nvSpPr>
          <p:cNvPr id="50" name="Rounded Rectangle 49"/>
          <p:cNvSpPr/>
          <p:nvPr/>
        </p:nvSpPr>
        <p:spPr>
          <a:xfrm>
            <a:off x="10881360" y="4204716"/>
            <a:ext cx="777240" cy="274320"/>
          </a:xfrm>
          <a:prstGeom prst="roundRect">
            <a:avLst>
              <a:gd name="adj" fmla="val 50000"/>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950" b="1">
                <a:solidFill>
                  <a:srgbClr val="FFFFFF"/>
                </a:solidFill>
                <a:latin typeface="Heebo"/>
                <a:ea typeface="Heebo"/>
                <a:cs typeface="Heebo"/>
              </a:rPr>
              <a:t>keski</a:t>
            </a:r>
          </a:p>
        </p:txBody>
      </p:sp>
      <p:sp>
        <p:nvSpPr>
          <p:cNvPr id="51" name="Rectangle 50"/>
          <p:cNvSpPr/>
          <p:nvPr/>
        </p:nvSpPr>
        <p:spPr>
          <a:xfrm>
            <a:off x="621792" y="5132832"/>
            <a:ext cx="11064240" cy="10972"/>
          </a:xfrm>
          <a:prstGeom prst="rect">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2" name="TextBox 51"/>
          <p:cNvSpPr txBox="1"/>
          <p:nvPr/>
        </p:nvSpPr>
        <p:spPr>
          <a:xfrm>
            <a:off x="621792" y="4654296"/>
            <a:ext cx="457200" cy="460248"/>
          </a:xfrm>
          <a:prstGeom prst="rect">
            <a:avLst/>
          </a:prstGeom>
          <a:noFill/>
        </p:spPr>
        <p:txBody>
          <a:bodyPr wrap="square" lIns="36576" rIns="36576" tIns="36576" bIns="36576" anchor="t"/>
          <a:lstStyle/>
          <a:p>
            <a:pPr algn="l">
              <a:lnSpc>
                <a:spcPct val="118000"/>
              </a:lnSpc>
            </a:pPr>
            <a:r>
              <a:rPr sz="1600" b="0">
                <a:solidFill>
                  <a:srgbClr val="F15D22"/>
                </a:solidFill>
                <a:latin typeface="Anton"/>
                <a:ea typeface="Anton"/>
                <a:cs typeface="Anton"/>
              </a:rPr>
              <a:t>7</a:t>
            </a:r>
          </a:p>
        </p:txBody>
      </p:sp>
      <p:sp>
        <p:nvSpPr>
          <p:cNvPr id="53" name="TextBox 52"/>
          <p:cNvSpPr txBox="1"/>
          <p:nvPr/>
        </p:nvSpPr>
        <p:spPr>
          <a:xfrm>
            <a:off x="1097280" y="4672583"/>
            <a:ext cx="1554480" cy="441960"/>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Toimintakehotukset</a:t>
            </a:r>
          </a:p>
        </p:txBody>
      </p:sp>
      <p:sp>
        <p:nvSpPr>
          <p:cNvPr id="54" name="TextBox 53"/>
          <p:cNvSpPr txBox="1"/>
          <p:nvPr/>
        </p:nvSpPr>
        <p:spPr>
          <a:xfrm>
            <a:off x="2697480" y="4654296"/>
            <a:ext cx="2743200" cy="460248"/>
          </a:xfrm>
          <a:prstGeom prst="rect">
            <a:avLst/>
          </a:prstGeom>
          <a:noFill/>
        </p:spPr>
        <p:txBody>
          <a:bodyPr wrap="square" lIns="36576" rIns="36576" tIns="36576" bIns="36576" anchor="t"/>
          <a:lstStyle/>
          <a:p>
            <a:pPr algn="l">
              <a:lnSpc>
                <a:spcPct val="118000"/>
              </a:lnSpc>
            </a:pPr>
            <a:r>
              <a:rPr sz="1200" b="1">
                <a:solidFill>
                  <a:srgbClr val="FFFFFF"/>
                </a:solidFill>
                <a:latin typeface="Heebo"/>
                <a:ea typeface="Heebo"/>
                <a:cs typeface="Heebo"/>
              </a:rPr>
              <a:t>Konkreettinen napin teksti</a:t>
            </a:r>
          </a:p>
        </p:txBody>
      </p:sp>
      <p:sp>
        <p:nvSpPr>
          <p:cNvPr id="55" name="TextBox 54"/>
          <p:cNvSpPr txBox="1"/>
          <p:nvPr/>
        </p:nvSpPr>
        <p:spPr>
          <a:xfrm>
            <a:off x="5532120" y="4654296"/>
            <a:ext cx="4206240" cy="460248"/>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”Arvioi oma sivusi – 49 € →” ja tekstilinkki ”Katso esimerkkiarvio”.</a:t>
            </a:r>
          </a:p>
        </p:txBody>
      </p:sp>
      <p:sp>
        <p:nvSpPr>
          <p:cNvPr id="56" name="TextBox 55"/>
          <p:cNvSpPr txBox="1"/>
          <p:nvPr/>
        </p:nvSpPr>
        <p:spPr>
          <a:xfrm>
            <a:off x="9829800" y="4672583"/>
            <a:ext cx="1005840" cy="441960"/>
          </a:xfrm>
          <a:prstGeom prst="rect">
            <a:avLst/>
          </a:prstGeom>
          <a:noFill/>
        </p:spPr>
        <p:txBody>
          <a:bodyPr wrap="square" lIns="36576" rIns="36576" tIns="36576" bIns="36576" anchor="t"/>
          <a:lstStyle/>
          <a:p>
            <a:pPr algn="l">
              <a:lnSpc>
                <a:spcPct val="118000"/>
              </a:lnSpc>
            </a:pPr>
            <a:r>
              <a:rPr sz="1050" b="0">
                <a:solidFill>
                  <a:srgbClr val="FFFFFF"/>
                </a:solidFill>
                <a:latin typeface="Heebo"/>
                <a:ea typeface="Heebo"/>
                <a:cs typeface="Heebo"/>
              </a:rPr>
              <a:t>0,5 h</a:t>
            </a:r>
          </a:p>
        </p:txBody>
      </p:sp>
      <p:sp>
        <p:nvSpPr>
          <p:cNvPr id="57" name="Rounded Rectangle 56"/>
          <p:cNvSpPr/>
          <p:nvPr/>
        </p:nvSpPr>
        <p:spPr>
          <a:xfrm>
            <a:off x="10881360" y="4738116"/>
            <a:ext cx="777240" cy="274320"/>
          </a:xfrm>
          <a:prstGeom prst="roundRect">
            <a:avLst>
              <a:gd name="adj" fmla="val 50000"/>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950" b="1">
                <a:solidFill>
                  <a:srgbClr val="FFFFFF"/>
                </a:solidFill>
                <a:latin typeface="Heebo"/>
                <a:ea typeface="Heebo"/>
                <a:cs typeface="Heebo"/>
              </a:rPr>
              <a:t>keski</a:t>
            </a:r>
          </a:p>
        </p:txBody>
      </p:sp>
      <p:sp>
        <p:nvSpPr>
          <p:cNvPr id="58" name="Rectangle 57"/>
          <p:cNvSpPr/>
          <p:nvPr/>
        </p:nvSpPr>
        <p:spPr>
          <a:xfrm>
            <a:off x="621792" y="5666232"/>
            <a:ext cx="11064240" cy="10972"/>
          </a:xfrm>
          <a:prstGeom prst="rect">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9" name="TextBox 58"/>
          <p:cNvSpPr txBox="1"/>
          <p:nvPr/>
        </p:nvSpPr>
        <p:spPr>
          <a:xfrm>
            <a:off x="621792" y="5187696"/>
            <a:ext cx="457200" cy="460248"/>
          </a:xfrm>
          <a:prstGeom prst="rect">
            <a:avLst/>
          </a:prstGeom>
          <a:noFill/>
        </p:spPr>
        <p:txBody>
          <a:bodyPr wrap="square" lIns="36576" rIns="36576" tIns="36576" bIns="36576" anchor="t"/>
          <a:lstStyle/>
          <a:p>
            <a:pPr algn="l">
              <a:lnSpc>
                <a:spcPct val="118000"/>
              </a:lnSpc>
            </a:pPr>
            <a:r>
              <a:rPr sz="1600" b="0">
                <a:solidFill>
                  <a:srgbClr val="F15D22"/>
                </a:solidFill>
                <a:latin typeface="Anton"/>
                <a:ea typeface="Anton"/>
                <a:cs typeface="Anton"/>
              </a:rPr>
              <a:t>8</a:t>
            </a:r>
          </a:p>
        </p:txBody>
      </p:sp>
      <p:sp>
        <p:nvSpPr>
          <p:cNvPr id="60" name="TextBox 59"/>
          <p:cNvSpPr txBox="1"/>
          <p:nvPr/>
        </p:nvSpPr>
        <p:spPr>
          <a:xfrm>
            <a:off x="1097280" y="5205984"/>
            <a:ext cx="1554480" cy="441960"/>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Luottamus</a:t>
            </a:r>
          </a:p>
        </p:txBody>
      </p:sp>
      <p:sp>
        <p:nvSpPr>
          <p:cNvPr id="61" name="TextBox 60"/>
          <p:cNvSpPr txBox="1"/>
          <p:nvPr/>
        </p:nvSpPr>
        <p:spPr>
          <a:xfrm>
            <a:off x="2697480" y="5187696"/>
            <a:ext cx="2743200" cy="460248"/>
          </a:xfrm>
          <a:prstGeom prst="rect">
            <a:avLst/>
          </a:prstGeom>
          <a:noFill/>
        </p:spPr>
        <p:txBody>
          <a:bodyPr wrap="square" lIns="36576" rIns="36576" tIns="36576" bIns="36576" anchor="t"/>
          <a:lstStyle/>
          <a:p>
            <a:pPr algn="l">
              <a:lnSpc>
                <a:spcPct val="118000"/>
              </a:lnSpc>
            </a:pPr>
            <a:r>
              <a:rPr sz="1200" b="1">
                <a:solidFill>
                  <a:srgbClr val="FFFFFF"/>
                </a:solidFill>
                <a:latin typeface="Heebo"/>
                <a:ea typeface="Heebo"/>
                <a:cs typeface="Heebo"/>
              </a:rPr>
              <a:t>Nimeä kriteerien tekijä</a:t>
            </a:r>
          </a:p>
        </p:txBody>
      </p:sp>
      <p:sp>
        <p:nvSpPr>
          <p:cNvPr id="62" name="TextBox 61"/>
          <p:cNvSpPr txBox="1"/>
          <p:nvPr/>
        </p:nvSpPr>
        <p:spPr>
          <a:xfrm>
            <a:off x="5532120" y="5187696"/>
            <a:ext cx="4206240" cy="460248"/>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Yksi kappale ja kuva: kuka kriteerit laati ja millä taustalla (vain tarkistettavat tiedot).</a:t>
            </a:r>
          </a:p>
        </p:txBody>
      </p:sp>
      <p:sp>
        <p:nvSpPr>
          <p:cNvPr id="63" name="TextBox 62"/>
          <p:cNvSpPr txBox="1"/>
          <p:nvPr/>
        </p:nvSpPr>
        <p:spPr>
          <a:xfrm>
            <a:off x="9829800" y="5205984"/>
            <a:ext cx="1005840" cy="441960"/>
          </a:xfrm>
          <a:prstGeom prst="rect">
            <a:avLst/>
          </a:prstGeom>
          <a:noFill/>
        </p:spPr>
        <p:txBody>
          <a:bodyPr wrap="square" lIns="36576" rIns="36576" tIns="36576" bIns="36576" anchor="t"/>
          <a:lstStyle/>
          <a:p>
            <a:pPr algn="l">
              <a:lnSpc>
                <a:spcPct val="118000"/>
              </a:lnSpc>
            </a:pPr>
            <a:r>
              <a:rPr sz="1050" b="0">
                <a:solidFill>
                  <a:srgbClr val="FFFFFF"/>
                </a:solidFill>
                <a:latin typeface="Heebo"/>
                <a:ea typeface="Heebo"/>
                <a:cs typeface="Heebo"/>
              </a:rPr>
              <a:t>1–2 h</a:t>
            </a:r>
          </a:p>
        </p:txBody>
      </p:sp>
      <p:sp>
        <p:nvSpPr>
          <p:cNvPr id="64" name="Rounded Rectangle 63"/>
          <p:cNvSpPr/>
          <p:nvPr/>
        </p:nvSpPr>
        <p:spPr>
          <a:xfrm>
            <a:off x="10881360" y="5271516"/>
            <a:ext cx="777240" cy="274320"/>
          </a:xfrm>
          <a:prstGeom prst="roundRect">
            <a:avLst>
              <a:gd name="adj" fmla="val 50000"/>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950" b="1">
                <a:solidFill>
                  <a:srgbClr val="FFFFFF"/>
                </a:solidFill>
                <a:latin typeface="Heebo"/>
                <a:ea typeface="Heebo"/>
                <a:cs typeface="Heebo"/>
              </a:rPr>
              <a:t>keski</a:t>
            </a:r>
          </a:p>
        </p:txBody>
      </p:sp>
      <p:sp>
        <p:nvSpPr>
          <p:cNvPr id="65" name="Rectangle 64"/>
          <p:cNvSpPr/>
          <p:nvPr/>
        </p:nvSpPr>
        <p:spPr>
          <a:xfrm>
            <a:off x="621792" y="6199632"/>
            <a:ext cx="11064240" cy="10972"/>
          </a:xfrm>
          <a:prstGeom prst="rect">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6" name="TextBox 65"/>
          <p:cNvSpPr txBox="1"/>
          <p:nvPr/>
        </p:nvSpPr>
        <p:spPr>
          <a:xfrm>
            <a:off x="621792" y="5721096"/>
            <a:ext cx="457200" cy="460248"/>
          </a:xfrm>
          <a:prstGeom prst="rect">
            <a:avLst/>
          </a:prstGeom>
          <a:noFill/>
        </p:spPr>
        <p:txBody>
          <a:bodyPr wrap="square" lIns="36576" rIns="36576" tIns="36576" bIns="36576" anchor="t"/>
          <a:lstStyle/>
          <a:p>
            <a:pPr algn="l">
              <a:lnSpc>
                <a:spcPct val="118000"/>
              </a:lnSpc>
            </a:pPr>
            <a:r>
              <a:rPr sz="1600" b="0">
                <a:solidFill>
                  <a:srgbClr val="F15D22"/>
                </a:solidFill>
                <a:latin typeface="Anton"/>
                <a:ea typeface="Anton"/>
                <a:cs typeface="Anton"/>
              </a:rPr>
              <a:t>9</a:t>
            </a:r>
          </a:p>
        </p:txBody>
      </p:sp>
      <p:sp>
        <p:nvSpPr>
          <p:cNvPr id="67" name="TextBox 66"/>
          <p:cNvSpPr txBox="1"/>
          <p:nvPr/>
        </p:nvSpPr>
        <p:spPr>
          <a:xfrm>
            <a:off x="1097280" y="5739384"/>
            <a:ext cx="1554480" cy="441960"/>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Visuaalisuus</a:t>
            </a:r>
          </a:p>
        </p:txBody>
      </p:sp>
      <p:sp>
        <p:nvSpPr>
          <p:cNvPr id="68" name="TextBox 67"/>
          <p:cNvSpPr txBox="1"/>
          <p:nvPr/>
        </p:nvSpPr>
        <p:spPr>
          <a:xfrm>
            <a:off x="2697480" y="5721096"/>
            <a:ext cx="2743200" cy="460248"/>
          </a:xfrm>
          <a:prstGeom prst="rect">
            <a:avLst/>
          </a:prstGeom>
          <a:noFill/>
        </p:spPr>
        <p:txBody>
          <a:bodyPr wrap="square" lIns="36576" rIns="36576" tIns="36576" bIns="36576" anchor="t"/>
          <a:lstStyle/>
          <a:p>
            <a:pPr algn="l">
              <a:lnSpc>
                <a:spcPct val="118000"/>
              </a:lnSpc>
            </a:pPr>
            <a:r>
              <a:rPr sz="1200" b="1">
                <a:solidFill>
                  <a:srgbClr val="FFFFFF"/>
                </a:solidFill>
                <a:latin typeface="Heebo"/>
                <a:ea typeface="Heebo"/>
                <a:cs typeface="Heebo"/>
              </a:rPr>
              <a:t>Tunnisteet luettaviksi</a:t>
            </a:r>
          </a:p>
        </p:txBody>
      </p:sp>
      <p:sp>
        <p:nvSpPr>
          <p:cNvPr id="69" name="TextBox 68"/>
          <p:cNvSpPr txBox="1"/>
          <p:nvPr/>
        </p:nvSpPr>
        <p:spPr>
          <a:xfrm>
            <a:off x="5532120" y="5721096"/>
            <a:ext cx="4206240" cy="460248"/>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14 px ja tummempi harmaa (#3A3A3A).</a:t>
            </a:r>
          </a:p>
        </p:txBody>
      </p:sp>
      <p:sp>
        <p:nvSpPr>
          <p:cNvPr id="70" name="TextBox 69"/>
          <p:cNvSpPr txBox="1"/>
          <p:nvPr/>
        </p:nvSpPr>
        <p:spPr>
          <a:xfrm>
            <a:off x="9829800" y="5739384"/>
            <a:ext cx="1005840" cy="441960"/>
          </a:xfrm>
          <a:prstGeom prst="rect">
            <a:avLst/>
          </a:prstGeom>
          <a:noFill/>
        </p:spPr>
        <p:txBody>
          <a:bodyPr wrap="square" lIns="36576" rIns="36576" tIns="36576" bIns="36576" anchor="t"/>
          <a:lstStyle/>
          <a:p>
            <a:pPr algn="l">
              <a:lnSpc>
                <a:spcPct val="118000"/>
              </a:lnSpc>
            </a:pPr>
            <a:r>
              <a:rPr sz="1050" b="0">
                <a:solidFill>
                  <a:srgbClr val="FFFFFF"/>
                </a:solidFill>
                <a:latin typeface="Heebo"/>
                <a:ea typeface="Heebo"/>
                <a:cs typeface="Heebo"/>
              </a:rPr>
              <a:t>0,5 h</a:t>
            </a:r>
          </a:p>
        </p:txBody>
      </p:sp>
      <p:sp>
        <p:nvSpPr>
          <p:cNvPr id="71" name="Rounded Rectangle 70"/>
          <p:cNvSpPr/>
          <p:nvPr/>
        </p:nvSpPr>
        <p:spPr>
          <a:xfrm>
            <a:off x="10881360" y="5804916"/>
            <a:ext cx="777240" cy="274320"/>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950" b="1">
                <a:solidFill>
                  <a:srgbClr val="FFFFFF"/>
                </a:solidFill>
                <a:latin typeface="Heebo"/>
                <a:ea typeface="Heebo"/>
                <a:cs typeface="Heebo"/>
              </a:rPr>
              <a:t>pieni</a:t>
            </a:r>
          </a:p>
        </p:txBody>
      </p:sp>
      <p:pic>
        <p:nvPicPr>
          <p:cNvPr id="72" name="Picture 71" descr="hw-lockup-horizontal-white.png"/>
          <p:cNvPicPr>
            <a:picLocks noChangeAspect="1"/>
          </p:cNvPicPr>
          <p:nvPr/>
        </p:nvPicPr>
        <p:blipFill>
          <a:blip r:embed="rId2"/>
          <a:stretch>
            <a:fillRect/>
          </a:stretch>
        </p:blipFill>
        <p:spPr>
          <a:xfrm>
            <a:off x="411480" y="6473952"/>
            <a:ext cx="868680" cy="196625"/>
          </a:xfrm>
          <a:prstGeom prst="rect">
            <a:avLst/>
          </a:prstGeom>
        </p:spPr>
      </p:pic>
      <p:sp>
        <p:nvSpPr>
          <p:cNvPr id="73" name="TextBox 72"/>
          <p:cNvSpPr txBox="1"/>
          <p:nvPr/>
        </p:nvSpPr>
        <p:spPr>
          <a:xfrm>
            <a:off x="8412480" y="6419088"/>
            <a:ext cx="2834640" cy="274320"/>
          </a:xfrm>
          <a:prstGeom prst="rect">
            <a:avLst/>
          </a:prstGeom>
          <a:noFill/>
        </p:spPr>
        <p:txBody>
          <a:bodyPr wrap="square" lIns="36576" rIns="36576" tIns="36576" bIns="36576" anchor="t"/>
          <a:lstStyle/>
          <a:p>
            <a:pPr algn="r">
              <a:lnSpc>
                <a:spcPct val="118000"/>
              </a:lnSpc>
            </a:pPr>
            <a:r>
              <a:rPr sz="850" b="0">
                <a:solidFill>
                  <a:srgbClr val="6F8796"/>
                </a:solidFill>
                <a:latin typeface="Heebo"/>
                <a:ea typeface="Heebo"/>
                <a:cs typeface="Heebo"/>
              </a:rPr>
              <a:t>ROAST MY PAGE · hybridworks-esikatselu.vercel.app</a:t>
            </a:r>
          </a:p>
        </p:txBody>
      </p:sp>
      <p:sp>
        <p:nvSpPr>
          <p:cNvPr id="74" name="TextBox 73"/>
          <p:cNvSpPr txBox="1"/>
          <p:nvPr/>
        </p:nvSpPr>
        <p:spPr>
          <a:xfrm>
            <a:off x="11292840" y="6382512"/>
            <a:ext cx="502920" cy="329184"/>
          </a:xfrm>
          <a:prstGeom prst="rect">
            <a:avLst/>
          </a:prstGeom>
          <a:noFill/>
        </p:spPr>
        <p:txBody>
          <a:bodyPr wrap="square" lIns="36576" rIns="36576" tIns="36576" bIns="36576" anchor="t"/>
          <a:lstStyle/>
          <a:p>
            <a:pPr algn="r">
              <a:lnSpc>
                <a:spcPct val="118000"/>
              </a:lnSpc>
            </a:pPr>
            <a:r>
              <a:rPr sz="1200" b="0">
                <a:solidFill>
                  <a:srgbClr val="6F8796"/>
                </a:solidFill>
                <a:latin typeface="Anton"/>
                <a:ea typeface="Anton"/>
                <a:cs typeface="Anton"/>
              </a:rPr>
              <a:t>12</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224" fill="hold">
                      <p:stCondLst>
                        <p:cond delay="indefinite"/>
                        <p:cond evt="onBegin" delay="0">
                          <p:tn val="2"/>
                        </p:cond>
                      </p:stCondLst>
                      <p:childTnLst>
                        <p:par>
                          <p:cTn id="6"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2"/>
                                        </p:tgtEl>
                                        <p:attrNameLst>
                                          <p:attrName>style.visibility</p:attrName>
                                        </p:attrNameLst>
                                      </p:cBhvr>
                                      <p:to>
                                        <p:strVal val="visible"/>
                                      </p:to>
                                    </p:set>
                                    <p:animEffect transition="in" filter="fade">
                                      <p:cBhvr>
                                        <p:cTn id="5" dur="500"/>
                                        <p:tgtEl>
                                          <p:spTgt spid="2"/>
                                        </p:tgtEl>
                                      </p:cBhvr>
                                    </p:animEffect>
                                  </p:childTnLst>
                                </p:cTn>
                              </p:par>
                            </p:childTnLst>
                          </p:cTn>
                        </p:par>
                        <p:par>
                          <p:cTn id="25" fill="hold">
                            <p:stCondLst>
                              <p:cond delay="350"/>
                            </p:stCondLst>
                            <p:childTnLst>
                              <p:par>
                                <p:cTn id="7" presetID="10" presetClass="entr" presetSubtype="0" fill="hold" grpId="0" nodeType="after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47" fill="hold">
                            <p:stCondLst>
                              <p:cond delay="70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par>
                          <p:cTn id="69" fill="hold">
                            <p:stCondLst>
                              <p:cond delay="1050"/>
                            </p:stCondLst>
                            <p:childTnLst>
                              <p:par>
                                <p:cTn id="48" presetID="10" presetClass="entr" presetSubtype="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childTnLst>
                          </p:cTn>
                        </p:par>
                        <p:par>
                          <p:cTn id="91" fill="hold">
                            <p:stCondLst>
                              <p:cond delay="1400"/>
                            </p:stCondLst>
                            <p:childTnLst>
                              <p:par>
                                <p:cTn id="70" presetID="10"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fade">
                                      <p:cBhvr>
                                        <p:cTn id="90" dur="500"/>
                                        <p:tgtEl>
                                          <p:spTgt spid="29"/>
                                        </p:tgtEl>
                                      </p:cBhvr>
                                    </p:animEffect>
                                  </p:childTnLst>
                                </p:cTn>
                              </p:par>
                            </p:childTnLst>
                          </p:cTn>
                        </p:par>
                        <p:par>
                          <p:cTn id="113" fill="hold">
                            <p:stCondLst>
                              <p:cond delay="1750"/>
                            </p:stCondLst>
                            <p:childTnLst>
                              <p:par>
                                <p:cTn id="92" presetID="10" presetClass="entr" presetSubtype="0" fill="hold" grpId="0" nodeType="after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500"/>
                                        <p:tgtEl>
                                          <p:spTgt spid="3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500"/>
                                        <p:tgtEl>
                                          <p:spTgt spid="31"/>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500"/>
                                        <p:tgtEl>
                                          <p:spTgt spid="32"/>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500"/>
                                        <p:tgtEl>
                                          <p:spTgt spid="33"/>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fade">
                                      <p:cBhvr>
                                        <p:cTn id="106" dur="500"/>
                                        <p:tgtEl>
                                          <p:spTgt spid="34"/>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5"/>
                                        </p:tgtEl>
                                        <p:attrNameLst>
                                          <p:attrName>style.visibility</p:attrName>
                                        </p:attrNameLst>
                                      </p:cBhvr>
                                      <p:to>
                                        <p:strVal val="visible"/>
                                      </p:to>
                                    </p:set>
                                    <p:animEffect transition="in" filter="fade">
                                      <p:cBhvr>
                                        <p:cTn id="109" dur="500"/>
                                        <p:tgtEl>
                                          <p:spTgt spid="35"/>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6"/>
                                        </p:tgtEl>
                                        <p:attrNameLst>
                                          <p:attrName>style.visibility</p:attrName>
                                        </p:attrNameLst>
                                      </p:cBhvr>
                                      <p:to>
                                        <p:strVal val="visible"/>
                                      </p:to>
                                    </p:set>
                                    <p:animEffect transition="in" filter="fade">
                                      <p:cBhvr>
                                        <p:cTn id="112" dur="500"/>
                                        <p:tgtEl>
                                          <p:spTgt spid="36"/>
                                        </p:tgtEl>
                                      </p:cBhvr>
                                    </p:animEffect>
                                  </p:childTnLst>
                                </p:cTn>
                              </p:par>
                            </p:childTnLst>
                          </p:cTn>
                        </p:par>
                        <p:par>
                          <p:cTn id="135" fill="hold">
                            <p:stCondLst>
                              <p:cond delay="2100"/>
                            </p:stCondLst>
                            <p:childTnLst>
                              <p:par>
                                <p:cTn id="114" presetID="10" presetClass="entr" presetSubtype="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Effect transition="in" filter="fade">
                                      <p:cBhvr>
                                        <p:cTn id="116" dur="500"/>
                                        <p:tgtEl>
                                          <p:spTgt spid="37"/>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8"/>
                                        </p:tgtEl>
                                        <p:attrNameLst>
                                          <p:attrName>style.visibility</p:attrName>
                                        </p:attrNameLst>
                                      </p:cBhvr>
                                      <p:to>
                                        <p:strVal val="visible"/>
                                      </p:to>
                                    </p:set>
                                    <p:animEffect transition="in" filter="fade">
                                      <p:cBhvr>
                                        <p:cTn id="119" dur="500"/>
                                        <p:tgtEl>
                                          <p:spTgt spid="38"/>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39"/>
                                        </p:tgtEl>
                                        <p:attrNameLst>
                                          <p:attrName>style.visibility</p:attrName>
                                        </p:attrNameLst>
                                      </p:cBhvr>
                                      <p:to>
                                        <p:strVal val="visible"/>
                                      </p:to>
                                    </p:set>
                                    <p:animEffect transition="in" filter="fade">
                                      <p:cBhvr>
                                        <p:cTn id="122" dur="500"/>
                                        <p:tgtEl>
                                          <p:spTgt spid="39"/>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40"/>
                                        </p:tgtEl>
                                        <p:attrNameLst>
                                          <p:attrName>style.visibility</p:attrName>
                                        </p:attrNameLst>
                                      </p:cBhvr>
                                      <p:to>
                                        <p:strVal val="visible"/>
                                      </p:to>
                                    </p:set>
                                    <p:animEffect transition="in" filter="fade">
                                      <p:cBhvr>
                                        <p:cTn id="125" dur="500"/>
                                        <p:tgtEl>
                                          <p:spTgt spid="40"/>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41"/>
                                        </p:tgtEl>
                                        <p:attrNameLst>
                                          <p:attrName>style.visibility</p:attrName>
                                        </p:attrNameLst>
                                      </p:cBhvr>
                                      <p:to>
                                        <p:strVal val="visible"/>
                                      </p:to>
                                    </p:set>
                                    <p:animEffect transition="in" filter="fade">
                                      <p:cBhvr>
                                        <p:cTn id="128" dur="500"/>
                                        <p:tgtEl>
                                          <p:spTgt spid="41"/>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42"/>
                                        </p:tgtEl>
                                        <p:attrNameLst>
                                          <p:attrName>style.visibility</p:attrName>
                                        </p:attrNameLst>
                                      </p:cBhvr>
                                      <p:to>
                                        <p:strVal val="visible"/>
                                      </p:to>
                                    </p:set>
                                    <p:animEffect transition="in" filter="fade">
                                      <p:cBhvr>
                                        <p:cTn id="131" dur="500"/>
                                        <p:tgtEl>
                                          <p:spTgt spid="42"/>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43"/>
                                        </p:tgtEl>
                                        <p:attrNameLst>
                                          <p:attrName>style.visibility</p:attrName>
                                        </p:attrNameLst>
                                      </p:cBhvr>
                                      <p:to>
                                        <p:strVal val="visible"/>
                                      </p:to>
                                    </p:set>
                                    <p:animEffect transition="in" filter="fade">
                                      <p:cBhvr>
                                        <p:cTn id="134" dur="500"/>
                                        <p:tgtEl>
                                          <p:spTgt spid="43"/>
                                        </p:tgtEl>
                                      </p:cBhvr>
                                    </p:animEffect>
                                  </p:childTnLst>
                                </p:cTn>
                              </p:par>
                            </p:childTnLst>
                          </p:cTn>
                        </p:par>
                        <p:par>
                          <p:cTn id="157" fill="hold">
                            <p:stCondLst>
                              <p:cond delay="2450"/>
                            </p:stCondLst>
                            <p:childTnLst>
                              <p:par>
                                <p:cTn id="136" presetID="10" presetClass="entr" presetSubtype="0" fill="hold" grpId="0" nodeType="afterEffect">
                                  <p:stCondLst>
                                    <p:cond delay="0"/>
                                  </p:stCondLst>
                                  <p:childTnLst>
                                    <p:set>
                                      <p:cBhvr>
                                        <p:cTn id="137" dur="1" fill="hold">
                                          <p:stCondLst>
                                            <p:cond delay="0"/>
                                          </p:stCondLst>
                                        </p:cTn>
                                        <p:tgtEl>
                                          <p:spTgt spid="44"/>
                                        </p:tgtEl>
                                        <p:attrNameLst>
                                          <p:attrName>style.visibility</p:attrName>
                                        </p:attrNameLst>
                                      </p:cBhvr>
                                      <p:to>
                                        <p:strVal val="visible"/>
                                      </p:to>
                                    </p:set>
                                    <p:animEffect transition="in" filter="fade">
                                      <p:cBhvr>
                                        <p:cTn id="138" dur="500"/>
                                        <p:tgtEl>
                                          <p:spTgt spid="44"/>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45"/>
                                        </p:tgtEl>
                                        <p:attrNameLst>
                                          <p:attrName>style.visibility</p:attrName>
                                        </p:attrNameLst>
                                      </p:cBhvr>
                                      <p:to>
                                        <p:strVal val="visible"/>
                                      </p:to>
                                    </p:set>
                                    <p:animEffect transition="in" filter="fade">
                                      <p:cBhvr>
                                        <p:cTn id="141" dur="500"/>
                                        <p:tgtEl>
                                          <p:spTgt spid="45"/>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46"/>
                                        </p:tgtEl>
                                        <p:attrNameLst>
                                          <p:attrName>style.visibility</p:attrName>
                                        </p:attrNameLst>
                                      </p:cBhvr>
                                      <p:to>
                                        <p:strVal val="visible"/>
                                      </p:to>
                                    </p:set>
                                    <p:animEffect transition="in" filter="fade">
                                      <p:cBhvr>
                                        <p:cTn id="144" dur="500"/>
                                        <p:tgtEl>
                                          <p:spTgt spid="46"/>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47"/>
                                        </p:tgtEl>
                                        <p:attrNameLst>
                                          <p:attrName>style.visibility</p:attrName>
                                        </p:attrNameLst>
                                      </p:cBhvr>
                                      <p:to>
                                        <p:strVal val="visible"/>
                                      </p:to>
                                    </p:set>
                                    <p:animEffect transition="in" filter="fade">
                                      <p:cBhvr>
                                        <p:cTn id="147" dur="500"/>
                                        <p:tgtEl>
                                          <p:spTgt spid="47"/>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48"/>
                                        </p:tgtEl>
                                        <p:attrNameLst>
                                          <p:attrName>style.visibility</p:attrName>
                                        </p:attrNameLst>
                                      </p:cBhvr>
                                      <p:to>
                                        <p:strVal val="visible"/>
                                      </p:to>
                                    </p:set>
                                    <p:animEffect transition="in" filter="fade">
                                      <p:cBhvr>
                                        <p:cTn id="150" dur="500"/>
                                        <p:tgtEl>
                                          <p:spTgt spid="48"/>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49"/>
                                        </p:tgtEl>
                                        <p:attrNameLst>
                                          <p:attrName>style.visibility</p:attrName>
                                        </p:attrNameLst>
                                      </p:cBhvr>
                                      <p:to>
                                        <p:strVal val="visible"/>
                                      </p:to>
                                    </p:set>
                                    <p:animEffect transition="in" filter="fade">
                                      <p:cBhvr>
                                        <p:cTn id="153" dur="500"/>
                                        <p:tgtEl>
                                          <p:spTgt spid="49"/>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50"/>
                                        </p:tgtEl>
                                        <p:attrNameLst>
                                          <p:attrName>style.visibility</p:attrName>
                                        </p:attrNameLst>
                                      </p:cBhvr>
                                      <p:to>
                                        <p:strVal val="visible"/>
                                      </p:to>
                                    </p:set>
                                    <p:animEffect transition="in" filter="fade">
                                      <p:cBhvr>
                                        <p:cTn id="156" dur="500"/>
                                        <p:tgtEl>
                                          <p:spTgt spid="50"/>
                                        </p:tgtEl>
                                      </p:cBhvr>
                                    </p:animEffect>
                                  </p:childTnLst>
                                </p:cTn>
                              </p:par>
                            </p:childTnLst>
                          </p:cTn>
                        </p:par>
                        <p:par>
                          <p:cTn id="179" fill="hold">
                            <p:stCondLst>
                              <p:cond delay="2800"/>
                            </p:stCondLst>
                            <p:childTnLst>
                              <p:par>
                                <p:cTn id="158" presetID="10" presetClass="entr" presetSubtype="0" fill="hold" grpId="0" nodeType="afterEffect">
                                  <p:stCondLst>
                                    <p:cond delay="0"/>
                                  </p:stCondLst>
                                  <p:childTnLst>
                                    <p:set>
                                      <p:cBhvr>
                                        <p:cTn id="159" dur="1" fill="hold">
                                          <p:stCondLst>
                                            <p:cond delay="0"/>
                                          </p:stCondLst>
                                        </p:cTn>
                                        <p:tgtEl>
                                          <p:spTgt spid="51"/>
                                        </p:tgtEl>
                                        <p:attrNameLst>
                                          <p:attrName>style.visibility</p:attrName>
                                        </p:attrNameLst>
                                      </p:cBhvr>
                                      <p:to>
                                        <p:strVal val="visible"/>
                                      </p:to>
                                    </p:set>
                                    <p:animEffect transition="in" filter="fade">
                                      <p:cBhvr>
                                        <p:cTn id="160" dur="500"/>
                                        <p:tgtEl>
                                          <p:spTgt spid="51"/>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52"/>
                                        </p:tgtEl>
                                        <p:attrNameLst>
                                          <p:attrName>style.visibility</p:attrName>
                                        </p:attrNameLst>
                                      </p:cBhvr>
                                      <p:to>
                                        <p:strVal val="visible"/>
                                      </p:to>
                                    </p:set>
                                    <p:animEffect transition="in" filter="fade">
                                      <p:cBhvr>
                                        <p:cTn id="163" dur="500"/>
                                        <p:tgtEl>
                                          <p:spTgt spid="52"/>
                                        </p:tgtEl>
                                      </p:cBhvr>
                                    </p:animEffect>
                                  </p:childTnLst>
                                </p:cTn>
                              </p:par>
                              <p:par>
                                <p:cTn id="164" presetID="10" presetClass="entr" presetSubtype="0" fill="hold" grpId="0" nodeType="withEffect">
                                  <p:stCondLst>
                                    <p:cond delay="0"/>
                                  </p:stCondLst>
                                  <p:childTnLst>
                                    <p:set>
                                      <p:cBhvr>
                                        <p:cTn id="165" dur="1" fill="hold">
                                          <p:stCondLst>
                                            <p:cond delay="0"/>
                                          </p:stCondLst>
                                        </p:cTn>
                                        <p:tgtEl>
                                          <p:spTgt spid="53"/>
                                        </p:tgtEl>
                                        <p:attrNameLst>
                                          <p:attrName>style.visibility</p:attrName>
                                        </p:attrNameLst>
                                      </p:cBhvr>
                                      <p:to>
                                        <p:strVal val="visible"/>
                                      </p:to>
                                    </p:set>
                                    <p:animEffect transition="in" filter="fade">
                                      <p:cBhvr>
                                        <p:cTn id="166" dur="500"/>
                                        <p:tgtEl>
                                          <p:spTgt spid="53"/>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54"/>
                                        </p:tgtEl>
                                        <p:attrNameLst>
                                          <p:attrName>style.visibility</p:attrName>
                                        </p:attrNameLst>
                                      </p:cBhvr>
                                      <p:to>
                                        <p:strVal val="visible"/>
                                      </p:to>
                                    </p:set>
                                    <p:animEffect transition="in" filter="fade">
                                      <p:cBhvr>
                                        <p:cTn id="169" dur="500"/>
                                        <p:tgtEl>
                                          <p:spTgt spid="54"/>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55"/>
                                        </p:tgtEl>
                                        <p:attrNameLst>
                                          <p:attrName>style.visibility</p:attrName>
                                        </p:attrNameLst>
                                      </p:cBhvr>
                                      <p:to>
                                        <p:strVal val="visible"/>
                                      </p:to>
                                    </p:set>
                                    <p:animEffect transition="in" filter="fade">
                                      <p:cBhvr>
                                        <p:cTn id="172" dur="500"/>
                                        <p:tgtEl>
                                          <p:spTgt spid="55"/>
                                        </p:tgtEl>
                                      </p:cBhvr>
                                    </p:animEffect>
                                  </p:childTnLst>
                                </p:cTn>
                              </p:par>
                              <p:par>
                                <p:cTn id="173" presetID="10" presetClass="entr" presetSubtype="0" fill="hold" grpId="0" nodeType="withEffect">
                                  <p:stCondLst>
                                    <p:cond delay="0"/>
                                  </p:stCondLst>
                                  <p:childTnLst>
                                    <p:set>
                                      <p:cBhvr>
                                        <p:cTn id="174" dur="1" fill="hold">
                                          <p:stCondLst>
                                            <p:cond delay="0"/>
                                          </p:stCondLst>
                                        </p:cTn>
                                        <p:tgtEl>
                                          <p:spTgt spid="56"/>
                                        </p:tgtEl>
                                        <p:attrNameLst>
                                          <p:attrName>style.visibility</p:attrName>
                                        </p:attrNameLst>
                                      </p:cBhvr>
                                      <p:to>
                                        <p:strVal val="visible"/>
                                      </p:to>
                                    </p:set>
                                    <p:animEffect transition="in" filter="fade">
                                      <p:cBhvr>
                                        <p:cTn id="175" dur="500"/>
                                        <p:tgtEl>
                                          <p:spTgt spid="56"/>
                                        </p:tgtEl>
                                      </p:cBhvr>
                                    </p:animEffect>
                                  </p:childTnLst>
                                </p:cTn>
                              </p:par>
                              <p:par>
                                <p:cTn id="176" presetID="10" presetClass="entr" presetSubtype="0" fill="hold" grpId="0" nodeType="withEffect">
                                  <p:stCondLst>
                                    <p:cond delay="0"/>
                                  </p:stCondLst>
                                  <p:childTnLst>
                                    <p:set>
                                      <p:cBhvr>
                                        <p:cTn id="177" dur="1" fill="hold">
                                          <p:stCondLst>
                                            <p:cond delay="0"/>
                                          </p:stCondLst>
                                        </p:cTn>
                                        <p:tgtEl>
                                          <p:spTgt spid="57"/>
                                        </p:tgtEl>
                                        <p:attrNameLst>
                                          <p:attrName>style.visibility</p:attrName>
                                        </p:attrNameLst>
                                      </p:cBhvr>
                                      <p:to>
                                        <p:strVal val="visible"/>
                                      </p:to>
                                    </p:set>
                                    <p:animEffect transition="in" filter="fade">
                                      <p:cBhvr>
                                        <p:cTn id="178" dur="500"/>
                                        <p:tgtEl>
                                          <p:spTgt spid="57"/>
                                        </p:tgtEl>
                                      </p:cBhvr>
                                    </p:animEffect>
                                  </p:childTnLst>
                                </p:cTn>
                              </p:par>
                            </p:childTnLst>
                          </p:cTn>
                        </p:par>
                        <p:par>
                          <p:cTn id="201" fill="hold">
                            <p:stCondLst>
                              <p:cond delay="3150"/>
                            </p:stCondLst>
                            <p:childTnLst>
                              <p:par>
                                <p:cTn id="180" presetID="10" presetClass="entr" presetSubtype="0" fill="hold" grpId="0" nodeType="afterEffect">
                                  <p:stCondLst>
                                    <p:cond delay="0"/>
                                  </p:stCondLst>
                                  <p:childTnLst>
                                    <p:set>
                                      <p:cBhvr>
                                        <p:cTn id="181" dur="1" fill="hold">
                                          <p:stCondLst>
                                            <p:cond delay="0"/>
                                          </p:stCondLst>
                                        </p:cTn>
                                        <p:tgtEl>
                                          <p:spTgt spid="58"/>
                                        </p:tgtEl>
                                        <p:attrNameLst>
                                          <p:attrName>style.visibility</p:attrName>
                                        </p:attrNameLst>
                                      </p:cBhvr>
                                      <p:to>
                                        <p:strVal val="visible"/>
                                      </p:to>
                                    </p:set>
                                    <p:animEffect transition="in" filter="fade">
                                      <p:cBhvr>
                                        <p:cTn id="182" dur="500"/>
                                        <p:tgtEl>
                                          <p:spTgt spid="58"/>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59"/>
                                        </p:tgtEl>
                                        <p:attrNameLst>
                                          <p:attrName>style.visibility</p:attrName>
                                        </p:attrNameLst>
                                      </p:cBhvr>
                                      <p:to>
                                        <p:strVal val="visible"/>
                                      </p:to>
                                    </p:set>
                                    <p:animEffect transition="in" filter="fade">
                                      <p:cBhvr>
                                        <p:cTn id="185" dur="500"/>
                                        <p:tgtEl>
                                          <p:spTgt spid="59"/>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60"/>
                                        </p:tgtEl>
                                        <p:attrNameLst>
                                          <p:attrName>style.visibility</p:attrName>
                                        </p:attrNameLst>
                                      </p:cBhvr>
                                      <p:to>
                                        <p:strVal val="visible"/>
                                      </p:to>
                                    </p:set>
                                    <p:animEffect transition="in" filter="fade">
                                      <p:cBhvr>
                                        <p:cTn id="188" dur="500"/>
                                        <p:tgtEl>
                                          <p:spTgt spid="60"/>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61"/>
                                        </p:tgtEl>
                                        <p:attrNameLst>
                                          <p:attrName>style.visibility</p:attrName>
                                        </p:attrNameLst>
                                      </p:cBhvr>
                                      <p:to>
                                        <p:strVal val="visible"/>
                                      </p:to>
                                    </p:set>
                                    <p:animEffect transition="in" filter="fade">
                                      <p:cBhvr>
                                        <p:cTn id="191" dur="500"/>
                                        <p:tgtEl>
                                          <p:spTgt spid="61"/>
                                        </p:tgtEl>
                                      </p:cBhvr>
                                    </p:animEffect>
                                  </p:childTnLst>
                                </p:cTn>
                              </p:par>
                              <p:par>
                                <p:cTn id="192" presetID="10" presetClass="entr" presetSubtype="0" fill="hold" grpId="0" nodeType="withEffect">
                                  <p:stCondLst>
                                    <p:cond delay="0"/>
                                  </p:stCondLst>
                                  <p:childTnLst>
                                    <p:set>
                                      <p:cBhvr>
                                        <p:cTn id="193" dur="1" fill="hold">
                                          <p:stCondLst>
                                            <p:cond delay="0"/>
                                          </p:stCondLst>
                                        </p:cTn>
                                        <p:tgtEl>
                                          <p:spTgt spid="62"/>
                                        </p:tgtEl>
                                        <p:attrNameLst>
                                          <p:attrName>style.visibility</p:attrName>
                                        </p:attrNameLst>
                                      </p:cBhvr>
                                      <p:to>
                                        <p:strVal val="visible"/>
                                      </p:to>
                                    </p:set>
                                    <p:animEffect transition="in" filter="fade">
                                      <p:cBhvr>
                                        <p:cTn id="194" dur="500"/>
                                        <p:tgtEl>
                                          <p:spTgt spid="62"/>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63"/>
                                        </p:tgtEl>
                                        <p:attrNameLst>
                                          <p:attrName>style.visibility</p:attrName>
                                        </p:attrNameLst>
                                      </p:cBhvr>
                                      <p:to>
                                        <p:strVal val="visible"/>
                                      </p:to>
                                    </p:set>
                                    <p:animEffect transition="in" filter="fade">
                                      <p:cBhvr>
                                        <p:cTn id="197" dur="500"/>
                                        <p:tgtEl>
                                          <p:spTgt spid="63"/>
                                        </p:tgtEl>
                                      </p:cBhvr>
                                    </p:animEffect>
                                  </p:childTnLst>
                                </p:cTn>
                              </p:par>
                              <p:par>
                                <p:cTn id="198" presetID="10" presetClass="entr" presetSubtype="0" fill="hold" grpId="0" nodeType="withEffect">
                                  <p:stCondLst>
                                    <p:cond delay="0"/>
                                  </p:stCondLst>
                                  <p:childTnLst>
                                    <p:set>
                                      <p:cBhvr>
                                        <p:cTn id="199" dur="1" fill="hold">
                                          <p:stCondLst>
                                            <p:cond delay="0"/>
                                          </p:stCondLst>
                                        </p:cTn>
                                        <p:tgtEl>
                                          <p:spTgt spid="64"/>
                                        </p:tgtEl>
                                        <p:attrNameLst>
                                          <p:attrName>style.visibility</p:attrName>
                                        </p:attrNameLst>
                                      </p:cBhvr>
                                      <p:to>
                                        <p:strVal val="visible"/>
                                      </p:to>
                                    </p:set>
                                    <p:animEffect transition="in" filter="fade">
                                      <p:cBhvr>
                                        <p:cTn id="200" dur="500"/>
                                        <p:tgtEl>
                                          <p:spTgt spid="64"/>
                                        </p:tgtEl>
                                      </p:cBhvr>
                                    </p:animEffect>
                                  </p:childTnLst>
                                </p:cTn>
                              </p:par>
                            </p:childTnLst>
                          </p:cTn>
                        </p:par>
                        <p:par>
                          <p:cTn id="223" fill="hold">
                            <p:stCondLst>
                              <p:cond delay="3500"/>
                            </p:stCondLst>
                            <p:childTnLst>
                              <p:par>
                                <p:cTn id="202" presetID="10" presetClass="entr" presetSubtype="0" fill="hold" grpId="0" nodeType="afterEffect">
                                  <p:stCondLst>
                                    <p:cond delay="0"/>
                                  </p:stCondLst>
                                  <p:childTnLst>
                                    <p:set>
                                      <p:cBhvr>
                                        <p:cTn id="203" dur="1" fill="hold">
                                          <p:stCondLst>
                                            <p:cond delay="0"/>
                                          </p:stCondLst>
                                        </p:cTn>
                                        <p:tgtEl>
                                          <p:spTgt spid="65"/>
                                        </p:tgtEl>
                                        <p:attrNameLst>
                                          <p:attrName>style.visibility</p:attrName>
                                        </p:attrNameLst>
                                      </p:cBhvr>
                                      <p:to>
                                        <p:strVal val="visible"/>
                                      </p:to>
                                    </p:set>
                                    <p:animEffect transition="in" filter="fade">
                                      <p:cBhvr>
                                        <p:cTn id="204" dur="500"/>
                                        <p:tgtEl>
                                          <p:spTgt spid="65"/>
                                        </p:tgtEl>
                                      </p:cBhvr>
                                    </p:animEffect>
                                  </p:childTnLst>
                                </p:cTn>
                              </p:par>
                              <p:par>
                                <p:cTn id="205" presetID="10" presetClass="entr" presetSubtype="0" fill="hold" grpId="0" nodeType="withEffect">
                                  <p:stCondLst>
                                    <p:cond delay="0"/>
                                  </p:stCondLst>
                                  <p:childTnLst>
                                    <p:set>
                                      <p:cBhvr>
                                        <p:cTn id="206" dur="1" fill="hold">
                                          <p:stCondLst>
                                            <p:cond delay="0"/>
                                          </p:stCondLst>
                                        </p:cTn>
                                        <p:tgtEl>
                                          <p:spTgt spid="66"/>
                                        </p:tgtEl>
                                        <p:attrNameLst>
                                          <p:attrName>style.visibility</p:attrName>
                                        </p:attrNameLst>
                                      </p:cBhvr>
                                      <p:to>
                                        <p:strVal val="visible"/>
                                      </p:to>
                                    </p:set>
                                    <p:animEffect transition="in" filter="fade">
                                      <p:cBhvr>
                                        <p:cTn id="207" dur="500"/>
                                        <p:tgtEl>
                                          <p:spTgt spid="66"/>
                                        </p:tgtEl>
                                      </p:cBhvr>
                                    </p:animEffect>
                                  </p:childTnLst>
                                </p:cTn>
                              </p:par>
                              <p:par>
                                <p:cTn id="208" presetID="10" presetClass="entr" presetSubtype="0" fill="hold" grpId="0" nodeType="withEffect">
                                  <p:stCondLst>
                                    <p:cond delay="0"/>
                                  </p:stCondLst>
                                  <p:childTnLst>
                                    <p:set>
                                      <p:cBhvr>
                                        <p:cTn id="209" dur="1" fill="hold">
                                          <p:stCondLst>
                                            <p:cond delay="0"/>
                                          </p:stCondLst>
                                        </p:cTn>
                                        <p:tgtEl>
                                          <p:spTgt spid="67"/>
                                        </p:tgtEl>
                                        <p:attrNameLst>
                                          <p:attrName>style.visibility</p:attrName>
                                        </p:attrNameLst>
                                      </p:cBhvr>
                                      <p:to>
                                        <p:strVal val="visible"/>
                                      </p:to>
                                    </p:set>
                                    <p:animEffect transition="in" filter="fade">
                                      <p:cBhvr>
                                        <p:cTn id="210" dur="500"/>
                                        <p:tgtEl>
                                          <p:spTgt spid="67"/>
                                        </p:tgtEl>
                                      </p:cBhvr>
                                    </p:animEffect>
                                  </p:childTnLst>
                                </p:cTn>
                              </p:par>
                              <p:par>
                                <p:cTn id="211" presetID="10" presetClass="entr" presetSubtype="0" fill="hold" grpId="0" nodeType="withEffect">
                                  <p:stCondLst>
                                    <p:cond delay="0"/>
                                  </p:stCondLst>
                                  <p:childTnLst>
                                    <p:set>
                                      <p:cBhvr>
                                        <p:cTn id="212" dur="1" fill="hold">
                                          <p:stCondLst>
                                            <p:cond delay="0"/>
                                          </p:stCondLst>
                                        </p:cTn>
                                        <p:tgtEl>
                                          <p:spTgt spid="68"/>
                                        </p:tgtEl>
                                        <p:attrNameLst>
                                          <p:attrName>style.visibility</p:attrName>
                                        </p:attrNameLst>
                                      </p:cBhvr>
                                      <p:to>
                                        <p:strVal val="visible"/>
                                      </p:to>
                                    </p:set>
                                    <p:animEffect transition="in" filter="fade">
                                      <p:cBhvr>
                                        <p:cTn id="213" dur="500"/>
                                        <p:tgtEl>
                                          <p:spTgt spid="68"/>
                                        </p:tgtEl>
                                      </p:cBhvr>
                                    </p:animEffect>
                                  </p:childTnLst>
                                </p:cTn>
                              </p:par>
                              <p:par>
                                <p:cTn id="214" presetID="10" presetClass="entr" presetSubtype="0" fill="hold" grpId="0" nodeType="withEffect">
                                  <p:stCondLst>
                                    <p:cond delay="0"/>
                                  </p:stCondLst>
                                  <p:childTnLst>
                                    <p:set>
                                      <p:cBhvr>
                                        <p:cTn id="215" dur="1" fill="hold">
                                          <p:stCondLst>
                                            <p:cond delay="0"/>
                                          </p:stCondLst>
                                        </p:cTn>
                                        <p:tgtEl>
                                          <p:spTgt spid="69"/>
                                        </p:tgtEl>
                                        <p:attrNameLst>
                                          <p:attrName>style.visibility</p:attrName>
                                        </p:attrNameLst>
                                      </p:cBhvr>
                                      <p:to>
                                        <p:strVal val="visible"/>
                                      </p:to>
                                    </p:set>
                                    <p:animEffect transition="in" filter="fade">
                                      <p:cBhvr>
                                        <p:cTn id="216" dur="500"/>
                                        <p:tgtEl>
                                          <p:spTgt spid="69"/>
                                        </p:tgtEl>
                                      </p:cBhvr>
                                    </p:animEffect>
                                  </p:childTnLst>
                                </p:cTn>
                              </p:par>
                              <p:par>
                                <p:cTn id="217" presetID="10" presetClass="entr" presetSubtype="0" fill="hold" grpId="0" nodeType="withEffect">
                                  <p:stCondLst>
                                    <p:cond delay="0"/>
                                  </p:stCondLst>
                                  <p:childTnLst>
                                    <p:set>
                                      <p:cBhvr>
                                        <p:cTn id="218" dur="1" fill="hold">
                                          <p:stCondLst>
                                            <p:cond delay="0"/>
                                          </p:stCondLst>
                                        </p:cTn>
                                        <p:tgtEl>
                                          <p:spTgt spid="70"/>
                                        </p:tgtEl>
                                        <p:attrNameLst>
                                          <p:attrName>style.visibility</p:attrName>
                                        </p:attrNameLst>
                                      </p:cBhvr>
                                      <p:to>
                                        <p:strVal val="visible"/>
                                      </p:to>
                                    </p:set>
                                    <p:animEffect transition="in" filter="fade">
                                      <p:cBhvr>
                                        <p:cTn id="219" dur="500"/>
                                        <p:tgtEl>
                                          <p:spTgt spid="70"/>
                                        </p:tgtEl>
                                      </p:cBhvr>
                                    </p:animEffect>
                                  </p:childTnLst>
                                </p:cTn>
                              </p:par>
                              <p:par>
                                <p:cTn id="220" presetID="10" presetClass="entr" presetSubtype="0" fill="hold" grpId="0" nodeType="withEffect">
                                  <p:stCondLst>
                                    <p:cond delay="0"/>
                                  </p:stCondLst>
                                  <p:childTnLst>
                                    <p:set>
                                      <p:cBhvr>
                                        <p:cTn id="221" dur="1" fill="hold">
                                          <p:stCondLst>
                                            <p:cond delay="0"/>
                                          </p:stCondLst>
                                        </p:cTn>
                                        <p:tgtEl>
                                          <p:spTgt spid="71"/>
                                        </p:tgtEl>
                                        <p:attrNameLst>
                                          <p:attrName>style.visibility</p:attrName>
                                        </p:attrNameLst>
                                      </p:cBhvr>
                                      <p:to>
                                        <p:strVal val="visible"/>
                                      </p:to>
                                    </p:set>
                                    <p:animEffect transition="in" filter="fade">
                                      <p:cBhvr>
                                        <p:cTn id="22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Rectangle 1"/>
          <p:cNvSpPr/>
          <p:nvPr/>
        </p:nvSpPr>
        <p:spPr>
          <a:xfrm>
            <a:off x="6309360" y="0"/>
            <a:ext cx="5882335" cy="6858000"/>
          </a:xfrm>
          <a:prstGeom prst="rect">
            <a:avLst/>
          </a:prstGeom>
          <a:solidFill>
            <a:srgbClr val="1A29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ounded Rectangle 2"/>
          <p:cNvSpPr/>
          <p:nvPr/>
        </p:nvSpPr>
        <p:spPr>
          <a:xfrm>
            <a:off x="621792" y="658368"/>
            <a:ext cx="2103120" cy="365760"/>
          </a:xfrm>
          <a:prstGeom prst="roundRect">
            <a:avLst>
              <a:gd name="adj" fmla="val 50000"/>
            </a:avLst>
          </a:prstGeom>
          <a:noFill/>
          <a:ln w="12700">
            <a:solidFill>
              <a:srgbClr val="5FC4C9"/>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50" b="1">
                <a:solidFill>
                  <a:srgbClr val="5FC4C9"/>
                </a:solidFill>
                <a:latin typeface="Heebo"/>
                <a:ea typeface="Heebo"/>
                <a:cs typeface="Heebo"/>
              </a:rPr>
              <a:t>LISÄOSA · LÖYDETTÄVYYS</a:t>
            </a:r>
          </a:p>
        </p:txBody>
      </p:sp>
      <p:sp>
        <p:nvSpPr>
          <p:cNvPr id="4" name="TextBox 3"/>
          <p:cNvSpPr txBox="1"/>
          <p:nvPr/>
        </p:nvSpPr>
        <p:spPr>
          <a:xfrm>
            <a:off x="621792" y="1097280"/>
            <a:ext cx="5486400" cy="914400"/>
          </a:xfrm>
          <a:prstGeom prst="rect">
            <a:avLst/>
          </a:prstGeom>
          <a:noFill/>
        </p:spPr>
        <p:txBody>
          <a:bodyPr wrap="square" lIns="36576" rIns="36576" tIns="36576" bIns="36576" anchor="t"/>
          <a:lstStyle/>
          <a:p>
            <a:pPr algn="l">
              <a:lnSpc>
                <a:spcPct val="100000"/>
              </a:lnSpc>
            </a:pPr>
            <a:r>
              <a:rPr sz="5400" b="0">
                <a:solidFill>
                  <a:srgbClr val="F15D22"/>
                </a:solidFill>
                <a:latin typeface="Anton"/>
                <a:ea typeface="Anton"/>
                <a:cs typeface="Anton"/>
              </a:rPr>
              <a:t>LÖYDETTÄVYYS</a:t>
            </a:r>
          </a:p>
        </p:txBody>
      </p:sp>
      <p:sp>
        <p:nvSpPr>
          <p:cNvPr id="5" name="TextBox 4"/>
          <p:cNvSpPr txBox="1"/>
          <p:nvPr/>
        </p:nvSpPr>
        <p:spPr>
          <a:xfrm>
            <a:off x="566928" y="1920240"/>
            <a:ext cx="1920240" cy="1234440"/>
          </a:xfrm>
          <a:prstGeom prst="rect">
            <a:avLst/>
          </a:prstGeom>
          <a:noFill/>
        </p:spPr>
        <p:txBody>
          <a:bodyPr wrap="square" lIns="36576" rIns="36576" tIns="36576" bIns="36576" anchor="t"/>
          <a:lstStyle/>
          <a:p>
            <a:pPr algn="l">
              <a:lnSpc>
                <a:spcPct val="90000"/>
              </a:lnSpc>
            </a:pPr>
            <a:r>
              <a:rPr sz="10000" b="0">
                <a:solidFill>
                  <a:srgbClr val="F15D22"/>
                </a:solidFill>
                <a:latin typeface="Anton"/>
                <a:ea typeface="Anton"/>
                <a:cs typeface="Anton"/>
              </a:rPr>
              <a:t>2</a:t>
            </a:r>
            <a:r>
              <a:rPr sz="10000" b="0">
                <a:solidFill>
                  <a:srgbClr val="FFFFFF"/>
                </a:solidFill>
                <a:latin typeface="Anton"/>
                <a:ea typeface="Anton"/>
                <a:cs typeface="Anton"/>
              </a:rPr>
              <a:t>/5</a:t>
            </a:r>
          </a:p>
        </p:txBody>
      </p:sp>
      <p:sp>
        <p:nvSpPr>
          <p:cNvPr id="6" name="Rounded Rectangle 5"/>
          <p:cNvSpPr/>
          <p:nvPr/>
        </p:nvSpPr>
        <p:spPr>
          <a:xfrm>
            <a:off x="2606040" y="228600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3200400" y="2286000"/>
            <a:ext cx="502920" cy="155448"/>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ounded Rectangle 7"/>
          <p:cNvSpPr/>
          <p:nvPr/>
        </p:nvSpPr>
        <p:spPr>
          <a:xfrm>
            <a:off x="3794760" y="228600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4389120" y="228600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4983480" y="2286000"/>
            <a:ext cx="502920" cy="155448"/>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2606040" y="2560320"/>
            <a:ext cx="3474720" cy="685800"/>
          </a:xfrm>
          <a:prstGeom prst="rect">
            <a:avLst/>
          </a:prstGeom>
          <a:noFill/>
        </p:spPr>
        <p:txBody>
          <a:bodyPr wrap="square" lIns="36576" rIns="36576" tIns="36576" bIns="36576" anchor="t"/>
          <a:lstStyle/>
          <a:p>
            <a:pPr algn="l">
              <a:lnSpc>
                <a:spcPct val="118000"/>
              </a:lnSpc>
            </a:pPr>
            <a:r>
              <a:rPr sz="1500" b="1">
                <a:solidFill>
                  <a:srgbClr val="FFFFFF"/>
                </a:solidFill>
                <a:latin typeface="Heebo"/>
                <a:ea typeface="Heebo"/>
                <a:cs typeface="Heebo"/>
              </a:rPr>
              <a:t>Piilossa hakukoneilta tarkoituksella – ja ohut sisältö.</a:t>
            </a:r>
          </a:p>
        </p:txBody>
      </p:sp>
      <p:sp>
        <p:nvSpPr>
          <p:cNvPr id="12" name="TextBox 11"/>
          <p:cNvSpPr txBox="1"/>
          <p:nvPr/>
        </p:nvSpPr>
        <p:spPr>
          <a:xfrm>
            <a:off x="621792" y="3337560"/>
            <a:ext cx="5486400" cy="365760"/>
          </a:xfrm>
          <a:prstGeom prst="rect">
            <a:avLst/>
          </a:prstGeom>
          <a:noFill/>
        </p:spPr>
        <p:txBody>
          <a:bodyPr wrap="square" lIns="36576" rIns="36576" tIns="36576" bIns="36576" anchor="t"/>
          <a:lstStyle/>
          <a:p>
            <a:pPr algn="l">
              <a:lnSpc>
                <a:spcPct val="118000"/>
              </a:lnSpc>
            </a:pPr>
            <a:r>
              <a:rPr sz="1200" b="1">
                <a:solidFill>
                  <a:srgbClr val="5FC4C9"/>
                </a:solidFill>
                <a:latin typeface="Heebo"/>
                <a:ea typeface="Heebo"/>
                <a:cs typeface="Heebo"/>
              </a:rPr>
              <a:t>Erillinen piste: perusarvio 21/35 ei muutu.</a:t>
            </a:r>
          </a:p>
        </p:txBody>
      </p:sp>
      <p:sp>
        <p:nvSpPr>
          <p:cNvPr id="13" name="TextBox 12"/>
          <p:cNvSpPr txBox="1"/>
          <p:nvPr/>
        </p:nvSpPr>
        <p:spPr>
          <a:xfrm>
            <a:off x="621792" y="3703320"/>
            <a:ext cx="5440680" cy="1417320"/>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Sivu on estetty hakukoneilta kahdesti: robots-metatagi ja X-Robots-Tag-otsake ovat ”noindex, nofollow”. Esto on tarkoituksellinen, koska sivu on esikatseluversio, mutta mitattuna sivu ei nyt näy hakutuloksissa lainkaan, joten tekninen alapiste on 1/5. Ilman estoa tekninen perusta olisi 3/5: canonical, sitemap.xml, Open Graph ja rakenteinen data puuttuvat ja H1 on logokuva. Sisältöä on 238 sanaa, ja suurin osa toistaa tuotesivua. Nopeus ja mobiili ovat kunnossa.</a:t>
            </a:r>
          </a:p>
        </p:txBody>
      </p:sp>
      <p:sp>
        <p:nvSpPr>
          <p:cNvPr id="14" name="TextBox 13"/>
          <p:cNvSpPr txBox="1"/>
          <p:nvPr/>
        </p:nvSpPr>
        <p:spPr>
          <a:xfrm>
            <a:off x="6675120" y="685800"/>
            <a:ext cx="3108960" cy="365760"/>
          </a:xfrm>
          <a:prstGeom prst="rect">
            <a:avLst/>
          </a:prstGeom>
          <a:noFill/>
        </p:spPr>
        <p:txBody>
          <a:bodyPr wrap="square" lIns="36576" rIns="36576" tIns="36576" bIns="36576" anchor="t"/>
          <a:lstStyle/>
          <a:p>
            <a:pPr algn="l">
              <a:lnSpc>
                <a:spcPct val="118000"/>
              </a:lnSpc>
            </a:pPr>
            <a:r>
              <a:rPr sz="1600" b="1">
                <a:solidFill>
                  <a:srgbClr val="FFFFFF"/>
                </a:solidFill>
                <a:latin typeface="Heebo"/>
                <a:ea typeface="Heebo"/>
                <a:cs typeface="Heebo"/>
              </a:rPr>
              <a:t>Tekninen perusta</a:t>
            </a:r>
          </a:p>
        </p:txBody>
      </p:sp>
      <p:sp>
        <p:nvSpPr>
          <p:cNvPr id="15" name="Rounded Rectangle 14"/>
          <p:cNvSpPr/>
          <p:nvPr/>
        </p:nvSpPr>
        <p:spPr>
          <a:xfrm>
            <a:off x="10332720" y="713232"/>
            <a:ext cx="1325880" cy="310896"/>
          </a:xfrm>
          <a:prstGeom prst="roundRect">
            <a:avLst>
              <a:gd name="adj" fmla="val 50000"/>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950" b="1">
                <a:solidFill>
                  <a:srgbClr val="FFFFFF"/>
                </a:solidFill>
                <a:latin typeface="Heebo"/>
                <a:ea typeface="Heebo"/>
                <a:cs typeface="Heebo"/>
              </a:rPr>
              <a:t>MITATTU</a:t>
            </a:r>
          </a:p>
        </p:txBody>
      </p:sp>
      <p:sp>
        <p:nvSpPr>
          <p:cNvPr id="16" name="TextBox 15"/>
          <p:cNvSpPr txBox="1"/>
          <p:nvPr/>
        </p:nvSpPr>
        <p:spPr>
          <a:xfrm>
            <a:off x="6675120" y="1069848"/>
            <a:ext cx="1097280" cy="685800"/>
          </a:xfrm>
          <a:prstGeom prst="rect">
            <a:avLst/>
          </a:prstGeom>
          <a:noFill/>
        </p:spPr>
        <p:txBody>
          <a:bodyPr wrap="square" lIns="36576" rIns="36576" tIns="36576" bIns="36576" anchor="t"/>
          <a:lstStyle/>
          <a:p>
            <a:pPr algn="l">
              <a:lnSpc>
                <a:spcPct val="118000"/>
              </a:lnSpc>
            </a:pPr>
            <a:r>
              <a:rPr sz="3600" b="0">
                <a:solidFill>
                  <a:srgbClr val="F15D22"/>
                </a:solidFill>
                <a:latin typeface="Anton"/>
                <a:ea typeface="Anton"/>
                <a:cs typeface="Anton"/>
              </a:rPr>
              <a:t>1</a:t>
            </a:r>
            <a:r>
              <a:rPr sz="3600" b="0">
                <a:solidFill>
                  <a:srgbClr val="FFFFFF"/>
                </a:solidFill>
                <a:latin typeface="Anton"/>
                <a:ea typeface="Anton"/>
                <a:cs typeface="Anton"/>
              </a:rPr>
              <a:t>/5</a:t>
            </a:r>
          </a:p>
        </p:txBody>
      </p:sp>
      <p:sp>
        <p:nvSpPr>
          <p:cNvPr id="17" name="Rounded Rectangle 16"/>
          <p:cNvSpPr/>
          <p:nvPr/>
        </p:nvSpPr>
        <p:spPr>
          <a:xfrm>
            <a:off x="6675120" y="1801368"/>
            <a:ext cx="182880" cy="73152"/>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6903720" y="1801368"/>
            <a:ext cx="182880" cy="73152"/>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ounded Rectangle 18"/>
          <p:cNvSpPr/>
          <p:nvPr/>
        </p:nvSpPr>
        <p:spPr>
          <a:xfrm>
            <a:off x="7132320" y="1801368"/>
            <a:ext cx="182880" cy="73152"/>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7360920" y="1801368"/>
            <a:ext cx="182880" cy="73152"/>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7589520" y="1801368"/>
            <a:ext cx="182880" cy="73152"/>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7909560" y="1097280"/>
            <a:ext cx="3794760" cy="868680"/>
          </a:xfrm>
          <a:prstGeom prst="rect">
            <a:avLst/>
          </a:prstGeom>
          <a:noFill/>
        </p:spPr>
        <p:txBody>
          <a:bodyPr wrap="square" lIns="36576" rIns="36576" tIns="36576" bIns="36576" anchor="t"/>
          <a:lstStyle/>
          <a:p>
            <a:pPr algn="l">
              <a:lnSpc>
                <a:spcPct val="118000"/>
              </a:lnSpc>
            </a:pPr>
            <a:r>
              <a:rPr sz="1100" b="0">
                <a:solidFill>
                  <a:srgbClr val="9FB2BE"/>
                </a:solidFill>
                <a:latin typeface="Heebo"/>
                <a:ea typeface="Heebo"/>
                <a:cs typeface="Heebo"/>
              </a:rPr>
              <a:t>Laskettu 26 mittauksesta kiinteillä kynnyksillä. noindex (metatagi + otsake) pudottaa pisteen 1:een. Ilman estoa 3/5: 5 varoitusta (canonical, sitemap, H1, Open Graph, rakenteinen data).</a:t>
            </a:r>
          </a:p>
        </p:txBody>
      </p:sp>
      <p:sp>
        <p:nvSpPr>
          <p:cNvPr id="23" name="TextBox 22"/>
          <p:cNvSpPr txBox="1"/>
          <p:nvPr/>
        </p:nvSpPr>
        <p:spPr>
          <a:xfrm>
            <a:off x="6675120" y="2167128"/>
            <a:ext cx="3108960" cy="365760"/>
          </a:xfrm>
          <a:prstGeom prst="rect">
            <a:avLst/>
          </a:prstGeom>
          <a:noFill/>
        </p:spPr>
        <p:txBody>
          <a:bodyPr wrap="square" lIns="36576" rIns="36576" tIns="36576" bIns="36576" anchor="t"/>
          <a:lstStyle/>
          <a:p>
            <a:pPr algn="l">
              <a:lnSpc>
                <a:spcPct val="118000"/>
              </a:lnSpc>
            </a:pPr>
            <a:r>
              <a:rPr sz="1600" b="1">
                <a:solidFill>
                  <a:srgbClr val="FFFFFF"/>
                </a:solidFill>
                <a:latin typeface="Heebo"/>
                <a:ea typeface="Heebo"/>
                <a:cs typeface="Heebo"/>
              </a:rPr>
              <a:t>Sisällön löydettävyys</a:t>
            </a:r>
          </a:p>
        </p:txBody>
      </p:sp>
      <p:sp>
        <p:nvSpPr>
          <p:cNvPr id="24" name="Rounded Rectangle 23"/>
          <p:cNvSpPr/>
          <p:nvPr/>
        </p:nvSpPr>
        <p:spPr>
          <a:xfrm>
            <a:off x="10332720" y="2194560"/>
            <a:ext cx="1325880" cy="310896"/>
          </a:xfrm>
          <a:prstGeom prst="roundRect">
            <a:avLst>
              <a:gd name="adj" fmla="val 50000"/>
            </a:avLst>
          </a:prstGeom>
          <a:noFill/>
          <a:ln w="12700">
            <a:solidFill>
              <a:srgbClr val="9FB2BE"/>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950" b="1">
                <a:solidFill>
                  <a:srgbClr val="9FB2BE"/>
                </a:solidFill>
                <a:latin typeface="Heebo"/>
                <a:ea typeface="Heebo"/>
                <a:cs typeface="Heebo"/>
              </a:rPr>
              <a:t>ARVIOITU</a:t>
            </a:r>
          </a:p>
        </p:txBody>
      </p:sp>
      <p:sp>
        <p:nvSpPr>
          <p:cNvPr id="25" name="TextBox 24"/>
          <p:cNvSpPr txBox="1"/>
          <p:nvPr/>
        </p:nvSpPr>
        <p:spPr>
          <a:xfrm>
            <a:off x="6675120" y="2551176"/>
            <a:ext cx="1097280" cy="685800"/>
          </a:xfrm>
          <a:prstGeom prst="rect">
            <a:avLst/>
          </a:prstGeom>
          <a:noFill/>
        </p:spPr>
        <p:txBody>
          <a:bodyPr wrap="square" lIns="36576" rIns="36576" tIns="36576" bIns="36576" anchor="t"/>
          <a:lstStyle/>
          <a:p>
            <a:pPr algn="l">
              <a:lnSpc>
                <a:spcPct val="118000"/>
              </a:lnSpc>
            </a:pPr>
            <a:r>
              <a:rPr sz="3600" b="0">
                <a:solidFill>
                  <a:srgbClr val="F15D22"/>
                </a:solidFill>
                <a:latin typeface="Anton"/>
                <a:ea typeface="Anton"/>
                <a:cs typeface="Anton"/>
              </a:rPr>
              <a:t>2</a:t>
            </a:r>
            <a:r>
              <a:rPr sz="3600" b="0">
                <a:solidFill>
                  <a:srgbClr val="FFFFFF"/>
                </a:solidFill>
                <a:latin typeface="Anton"/>
                <a:ea typeface="Anton"/>
                <a:cs typeface="Anton"/>
              </a:rPr>
              <a:t>/5</a:t>
            </a:r>
          </a:p>
        </p:txBody>
      </p:sp>
      <p:sp>
        <p:nvSpPr>
          <p:cNvPr id="26" name="Rounded Rectangle 25"/>
          <p:cNvSpPr/>
          <p:nvPr/>
        </p:nvSpPr>
        <p:spPr>
          <a:xfrm>
            <a:off x="6675120" y="3282696"/>
            <a:ext cx="182880" cy="73152"/>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Rounded Rectangle 26"/>
          <p:cNvSpPr/>
          <p:nvPr/>
        </p:nvSpPr>
        <p:spPr>
          <a:xfrm>
            <a:off x="6903720" y="3282696"/>
            <a:ext cx="182880" cy="73152"/>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ounded Rectangle 27"/>
          <p:cNvSpPr/>
          <p:nvPr/>
        </p:nvSpPr>
        <p:spPr>
          <a:xfrm>
            <a:off x="7132320" y="3282696"/>
            <a:ext cx="182880" cy="73152"/>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Rounded Rectangle 28"/>
          <p:cNvSpPr/>
          <p:nvPr/>
        </p:nvSpPr>
        <p:spPr>
          <a:xfrm>
            <a:off x="7360920" y="3282696"/>
            <a:ext cx="182880" cy="73152"/>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ounded Rectangle 29"/>
          <p:cNvSpPr/>
          <p:nvPr/>
        </p:nvSpPr>
        <p:spPr>
          <a:xfrm>
            <a:off x="7589520" y="3282696"/>
            <a:ext cx="182880" cy="73152"/>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7909560" y="2578608"/>
            <a:ext cx="3794760" cy="868680"/>
          </a:xfrm>
          <a:prstGeom prst="rect">
            <a:avLst/>
          </a:prstGeom>
          <a:noFill/>
        </p:spPr>
        <p:txBody>
          <a:bodyPr wrap="square" lIns="36576" rIns="36576" tIns="36576" bIns="36576" anchor="t"/>
          <a:lstStyle/>
          <a:p>
            <a:pPr algn="l">
              <a:lnSpc>
                <a:spcPct val="118000"/>
              </a:lnSpc>
            </a:pPr>
            <a:r>
              <a:rPr sz="1100" b="0">
                <a:solidFill>
                  <a:srgbClr val="9FB2BE"/>
                </a:solidFill>
                <a:latin typeface="Heebo"/>
                <a:ea typeface="Heebo"/>
                <a:cs typeface="Heebo"/>
              </a:rPr>
              <a:t>238 sanaa, H1:ssä ei tekstiä, ja yrityksestä ei kerrota mitään nimen lisäksi. Brändihaun tekijä ei löydä yritystietoa; yleishaut kuuluvat tuotesivulle.</a:t>
            </a:r>
          </a:p>
        </p:txBody>
      </p:sp>
      <p:sp>
        <p:nvSpPr>
          <p:cNvPr id="32" name="TextBox 31"/>
          <p:cNvSpPr txBox="1"/>
          <p:nvPr/>
        </p:nvSpPr>
        <p:spPr>
          <a:xfrm>
            <a:off x="6675120" y="3648456"/>
            <a:ext cx="3108960" cy="365760"/>
          </a:xfrm>
          <a:prstGeom prst="rect">
            <a:avLst/>
          </a:prstGeom>
          <a:noFill/>
        </p:spPr>
        <p:txBody>
          <a:bodyPr wrap="square" lIns="36576" rIns="36576" tIns="36576" bIns="36576" anchor="t"/>
          <a:lstStyle/>
          <a:p>
            <a:pPr algn="l">
              <a:lnSpc>
                <a:spcPct val="118000"/>
              </a:lnSpc>
            </a:pPr>
            <a:r>
              <a:rPr sz="1600" b="1">
                <a:solidFill>
                  <a:srgbClr val="FFFFFF"/>
                </a:solidFill>
                <a:latin typeface="Heebo"/>
                <a:ea typeface="Heebo"/>
                <a:cs typeface="Heebo"/>
              </a:rPr>
              <a:t>Hakutulosnäkyvyys</a:t>
            </a:r>
          </a:p>
        </p:txBody>
      </p:sp>
      <p:sp>
        <p:nvSpPr>
          <p:cNvPr id="33" name="Rounded Rectangle 32"/>
          <p:cNvSpPr/>
          <p:nvPr/>
        </p:nvSpPr>
        <p:spPr>
          <a:xfrm>
            <a:off x="10332720" y="3675888"/>
            <a:ext cx="1325880" cy="310896"/>
          </a:xfrm>
          <a:prstGeom prst="roundRect">
            <a:avLst>
              <a:gd name="adj" fmla="val 50000"/>
            </a:avLst>
          </a:prstGeom>
          <a:noFill/>
          <a:ln w="12700">
            <a:solidFill>
              <a:srgbClr val="9FB2BE"/>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950" b="1">
                <a:solidFill>
                  <a:srgbClr val="9FB2BE"/>
                </a:solidFill>
                <a:latin typeface="Heebo"/>
                <a:ea typeface="Heebo"/>
                <a:cs typeface="Heebo"/>
              </a:rPr>
              <a:t>ARVIOITU</a:t>
            </a:r>
          </a:p>
        </p:txBody>
      </p:sp>
      <p:sp>
        <p:nvSpPr>
          <p:cNvPr id="34" name="TextBox 33"/>
          <p:cNvSpPr txBox="1"/>
          <p:nvPr/>
        </p:nvSpPr>
        <p:spPr>
          <a:xfrm>
            <a:off x="6675120" y="4032504"/>
            <a:ext cx="1097280" cy="685800"/>
          </a:xfrm>
          <a:prstGeom prst="rect">
            <a:avLst/>
          </a:prstGeom>
          <a:noFill/>
        </p:spPr>
        <p:txBody>
          <a:bodyPr wrap="square" lIns="36576" rIns="36576" tIns="36576" bIns="36576" anchor="t"/>
          <a:lstStyle/>
          <a:p>
            <a:pPr algn="l">
              <a:lnSpc>
                <a:spcPct val="118000"/>
              </a:lnSpc>
            </a:pPr>
            <a:r>
              <a:rPr sz="3600" b="0">
                <a:solidFill>
                  <a:srgbClr val="FFFFFF"/>
                </a:solidFill>
                <a:latin typeface="Anton"/>
                <a:ea typeface="Anton"/>
                <a:cs typeface="Anton"/>
              </a:rPr>
              <a:t>3</a:t>
            </a:r>
            <a:r>
              <a:rPr sz="3600" b="0">
                <a:solidFill>
                  <a:srgbClr val="FFFFFF"/>
                </a:solidFill>
                <a:latin typeface="Anton"/>
                <a:ea typeface="Anton"/>
                <a:cs typeface="Anton"/>
              </a:rPr>
              <a:t>/5</a:t>
            </a:r>
          </a:p>
        </p:txBody>
      </p:sp>
      <p:sp>
        <p:nvSpPr>
          <p:cNvPr id="35" name="Rounded Rectangle 34"/>
          <p:cNvSpPr/>
          <p:nvPr/>
        </p:nvSpPr>
        <p:spPr>
          <a:xfrm>
            <a:off x="6675120" y="4764024"/>
            <a:ext cx="182880" cy="73152"/>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Rounded Rectangle 35"/>
          <p:cNvSpPr/>
          <p:nvPr/>
        </p:nvSpPr>
        <p:spPr>
          <a:xfrm>
            <a:off x="6903720" y="4764024"/>
            <a:ext cx="182880" cy="73152"/>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Rounded Rectangle 36"/>
          <p:cNvSpPr/>
          <p:nvPr/>
        </p:nvSpPr>
        <p:spPr>
          <a:xfrm>
            <a:off x="7132320" y="4764024"/>
            <a:ext cx="182880" cy="73152"/>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Rounded Rectangle 37"/>
          <p:cNvSpPr/>
          <p:nvPr/>
        </p:nvSpPr>
        <p:spPr>
          <a:xfrm>
            <a:off x="7360920" y="4764024"/>
            <a:ext cx="182880" cy="73152"/>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Rounded Rectangle 38"/>
          <p:cNvSpPr/>
          <p:nvPr/>
        </p:nvSpPr>
        <p:spPr>
          <a:xfrm>
            <a:off x="7589520" y="4764024"/>
            <a:ext cx="182880" cy="73152"/>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7909560" y="4059936"/>
            <a:ext cx="3794760" cy="868680"/>
          </a:xfrm>
          <a:prstGeom prst="rect">
            <a:avLst/>
          </a:prstGeom>
          <a:noFill/>
        </p:spPr>
        <p:txBody>
          <a:bodyPr wrap="square" lIns="36576" rIns="36576" tIns="36576" bIns="36576" anchor="t"/>
          <a:lstStyle/>
          <a:p>
            <a:pPr algn="l">
              <a:lnSpc>
                <a:spcPct val="118000"/>
              </a:lnSpc>
            </a:pPr>
            <a:r>
              <a:rPr sz="1100" b="0">
                <a:solidFill>
                  <a:srgbClr val="9FB2BE"/>
                </a:solidFill>
                <a:latin typeface="Heebo"/>
                <a:ea typeface="Heebo"/>
                <a:cs typeface="Heebo"/>
              </a:rPr>
              <a:t>Title (36 merkkiä) ja kuvaus (159 merkkiä) ovat oikean mittaisia ja kertovat tuotteen. Kuvaus alkaa nimellä, ei hyödyllä, eikä jakokuvaa ole.</a:t>
            </a:r>
          </a:p>
        </p:txBody>
      </p:sp>
      <p:sp>
        <p:nvSpPr>
          <p:cNvPr id="41" name="Rectangle 40"/>
          <p:cNvSpPr/>
          <p:nvPr/>
        </p:nvSpPr>
        <p:spPr>
          <a:xfrm>
            <a:off x="621792" y="5257800"/>
            <a:ext cx="5440680" cy="1005840"/>
          </a:xfrm>
          <a:prstGeom prst="rect">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TextBox 41"/>
          <p:cNvSpPr txBox="1"/>
          <p:nvPr/>
        </p:nvSpPr>
        <p:spPr>
          <a:xfrm>
            <a:off x="777240" y="5321808"/>
            <a:ext cx="5120640" cy="896112"/>
          </a:xfrm>
          <a:prstGeom prst="rect">
            <a:avLst/>
          </a:prstGeom>
          <a:noFill/>
        </p:spPr>
        <p:txBody>
          <a:bodyPr wrap="square" lIns="36576" rIns="36576" tIns="36576" bIns="36576" anchor="ctr"/>
          <a:lstStyle/>
          <a:p>
            <a:pPr algn="l">
              <a:lnSpc>
                <a:spcPct val="118000"/>
              </a:lnSpc>
            </a:pPr>
            <a:r>
              <a:rPr sz="1250" b="1">
                <a:solidFill>
                  <a:srgbClr val="FFFFFF"/>
                </a:solidFill>
                <a:latin typeface="Heebo"/>
                <a:ea typeface="Heebo"/>
                <a:cs typeface="Heebo"/>
              </a:rPr>
              <a:t>noindex on tarkoituksellinen esikatseluvaiheessa. Mittaus kertoo tilanteen sellaisena kuin se on. Ilman estoa: tekninen perusta 3/5 ja löydettävyys 3/5.</a:t>
            </a:r>
          </a:p>
        </p:txBody>
      </p:sp>
      <p:pic>
        <p:nvPicPr>
          <p:cNvPr id="43" name="Picture 42" descr="hw-lockup-horizontal-white.png"/>
          <p:cNvPicPr>
            <a:picLocks noChangeAspect="1"/>
          </p:cNvPicPr>
          <p:nvPr/>
        </p:nvPicPr>
        <p:blipFill>
          <a:blip r:embed="rId2"/>
          <a:stretch>
            <a:fillRect/>
          </a:stretch>
        </p:blipFill>
        <p:spPr>
          <a:xfrm>
            <a:off x="411480" y="6473952"/>
            <a:ext cx="868680" cy="196625"/>
          </a:xfrm>
          <a:prstGeom prst="rect">
            <a:avLst/>
          </a:prstGeom>
        </p:spPr>
      </p:pic>
      <p:sp>
        <p:nvSpPr>
          <p:cNvPr id="44" name="TextBox 43"/>
          <p:cNvSpPr txBox="1"/>
          <p:nvPr/>
        </p:nvSpPr>
        <p:spPr>
          <a:xfrm>
            <a:off x="8412480" y="6419088"/>
            <a:ext cx="2834640" cy="274320"/>
          </a:xfrm>
          <a:prstGeom prst="rect">
            <a:avLst/>
          </a:prstGeom>
          <a:noFill/>
        </p:spPr>
        <p:txBody>
          <a:bodyPr wrap="square" lIns="36576" rIns="36576" tIns="36576" bIns="36576" anchor="t"/>
          <a:lstStyle/>
          <a:p>
            <a:pPr algn="r">
              <a:lnSpc>
                <a:spcPct val="118000"/>
              </a:lnSpc>
            </a:pPr>
            <a:r>
              <a:rPr sz="850" b="0">
                <a:solidFill>
                  <a:srgbClr val="6F8796"/>
                </a:solidFill>
                <a:latin typeface="Heebo"/>
                <a:ea typeface="Heebo"/>
                <a:cs typeface="Heebo"/>
              </a:rPr>
              <a:t>ROAST MY PAGE · hybridworks-esikatselu.vercel.app</a:t>
            </a:r>
          </a:p>
        </p:txBody>
      </p:sp>
      <p:sp>
        <p:nvSpPr>
          <p:cNvPr id="45" name="TextBox 44"/>
          <p:cNvSpPr txBox="1"/>
          <p:nvPr/>
        </p:nvSpPr>
        <p:spPr>
          <a:xfrm>
            <a:off x="11292840" y="6382512"/>
            <a:ext cx="502920" cy="329184"/>
          </a:xfrm>
          <a:prstGeom prst="rect">
            <a:avLst/>
          </a:prstGeom>
          <a:noFill/>
        </p:spPr>
        <p:txBody>
          <a:bodyPr wrap="square" lIns="36576" rIns="36576" tIns="36576" bIns="36576" anchor="t"/>
          <a:lstStyle/>
          <a:p>
            <a:pPr algn="r">
              <a:lnSpc>
                <a:spcPct val="118000"/>
              </a:lnSpc>
            </a:pPr>
            <a:r>
              <a:rPr sz="1200" b="0">
                <a:solidFill>
                  <a:srgbClr val="6F8796"/>
                </a:solidFill>
                <a:latin typeface="Anton"/>
                <a:ea typeface="Anton"/>
                <a:cs typeface="Anton"/>
              </a:rPr>
              <a:t>13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131" fill="hold">
                      <p:stCondLst>
                        <p:cond delay="indefinite"/>
                        <p:cond evt="onBegin" delay="0">
                          <p:tn val="2"/>
                        </p:cond>
                      </p:stCondLst>
                      <p:childTnLst>
                        <p:par>
                          <p:cTn id="9"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5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500"/>
                                        <p:tgtEl>
                                          <p:spTgt spid="4"/>
                                        </p:tgtEl>
                                      </p:cBhvr>
                                    </p:animEffect>
                                  </p:childTnLst>
                                </p:cTn>
                              </p:par>
                            </p:childTnLst>
                          </p:cTn>
                        </p:par>
                        <p:par>
                          <p:cTn id="31" fill="hold">
                            <p:stCondLst>
                              <p:cond delay="35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5" fill="hold">
                            <p:stCondLst>
                              <p:cond delay="70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par>
                          <p:cTn id="39" fill="hold">
                            <p:stCondLst>
                              <p:cond delay="1050"/>
                            </p:stCondLst>
                            <p:childTnLst>
                              <p:par>
                                <p:cTn id="36" presetID="10"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par>
                          <p:cTn id="67" fill="hold">
                            <p:stCondLst>
                              <p:cond delay="1400"/>
                            </p:stCondLst>
                            <p:childTnLst>
                              <p:par>
                                <p:cTn id="40" presetID="10"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childTnLst>
                          </p:cTn>
                        </p:par>
                        <p:par>
                          <p:cTn id="95" fill="hold">
                            <p:stCondLst>
                              <p:cond delay="1750"/>
                            </p:stCondLst>
                            <p:childTnLst>
                              <p:par>
                                <p:cTn id="68" presetID="10" presetClass="entr" presetSubtype="0"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500"/>
                                        <p:tgtEl>
                                          <p:spTgt spid="2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500"/>
                                        <p:tgtEl>
                                          <p:spTgt spid="2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500"/>
                                        <p:tgtEl>
                                          <p:spTgt spid="2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fade">
                                      <p:cBhvr>
                                        <p:cTn id="85" dur="500"/>
                                        <p:tgtEl>
                                          <p:spTgt spid="28"/>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500"/>
                                        <p:tgtEl>
                                          <p:spTgt spid="2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500"/>
                                        <p:tgtEl>
                                          <p:spTgt spid="30"/>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fade">
                                      <p:cBhvr>
                                        <p:cTn id="94" dur="500"/>
                                        <p:tgtEl>
                                          <p:spTgt spid="31"/>
                                        </p:tgtEl>
                                      </p:cBhvr>
                                    </p:animEffect>
                                  </p:childTnLst>
                                </p:cTn>
                              </p:par>
                            </p:childTnLst>
                          </p:cTn>
                        </p:par>
                        <p:par>
                          <p:cTn id="123" fill="hold">
                            <p:stCondLst>
                              <p:cond delay="2100"/>
                            </p:stCondLst>
                            <p:childTnLst>
                              <p:par>
                                <p:cTn id="96" presetID="10" presetClass="entr" presetSubtype="0" fill="hold" grpId="0" nodeType="after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fade">
                                      <p:cBhvr>
                                        <p:cTn id="98" dur="500"/>
                                        <p:tgtEl>
                                          <p:spTgt spid="32"/>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3"/>
                                        </p:tgtEl>
                                        <p:attrNameLst>
                                          <p:attrName>style.visibility</p:attrName>
                                        </p:attrNameLst>
                                      </p:cBhvr>
                                      <p:to>
                                        <p:strVal val="visible"/>
                                      </p:to>
                                    </p:set>
                                    <p:animEffect transition="in" filter="fade">
                                      <p:cBhvr>
                                        <p:cTn id="101" dur="500"/>
                                        <p:tgtEl>
                                          <p:spTgt spid="33"/>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4"/>
                                        </p:tgtEl>
                                        <p:attrNameLst>
                                          <p:attrName>style.visibility</p:attrName>
                                        </p:attrNameLst>
                                      </p:cBhvr>
                                      <p:to>
                                        <p:strVal val="visible"/>
                                      </p:to>
                                    </p:set>
                                    <p:animEffect transition="in" filter="fade">
                                      <p:cBhvr>
                                        <p:cTn id="104" dur="500"/>
                                        <p:tgtEl>
                                          <p:spTgt spid="34"/>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5"/>
                                        </p:tgtEl>
                                        <p:attrNameLst>
                                          <p:attrName>style.visibility</p:attrName>
                                        </p:attrNameLst>
                                      </p:cBhvr>
                                      <p:to>
                                        <p:strVal val="visible"/>
                                      </p:to>
                                    </p:set>
                                    <p:animEffect transition="in" filter="fade">
                                      <p:cBhvr>
                                        <p:cTn id="107" dur="500"/>
                                        <p:tgtEl>
                                          <p:spTgt spid="35"/>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fade">
                                      <p:cBhvr>
                                        <p:cTn id="110" dur="500"/>
                                        <p:tgtEl>
                                          <p:spTgt spid="3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500"/>
                                        <p:tgtEl>
                                          <p:spTgt spid="3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38"/>
                                        </p:tgtEl>
                                        <p:attrNameLst>
                                          <p:attrName>style.visibility</p:attrName>
                                        </p:attrNameLst>
                                      </p:cBhvr>
                                      <p:to>
                                        <p:strVal val="visible"/>
                                      </p:to>
                                    </p:set>
                                    <p:animEffect transition="in" filter="fade">
                                      <p:cBhvr>
                                        <p:cTn id="116" dur="500"/>
                                        <p:tgtEl>
                                          <p:spTgt spid="38"/>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500"/>
                                        <p:tgtEl>
                                          <p:spTgt spid="39"/>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40"/>
                                        </p:tgtEl>
                                        <p:attrNameLst>
                                          <p:attrName>style.visibility</p:attrName>
                                        </p:attrNameLst>
                                      </p:cBhvr>
                                      <p:to>
                                        <p:strVal val="visible"/>
                                      </p:to>
                                    </p:set>
                                    <p:animEffect transition="in" filter="fade">
                                      <p:cBhvr>
                                        <p:cTn id="122" dur="500"/>
                                        <p:tgtEl>
                                          <p:spTgt spid="40"/>
                                        </p:tgtEl>
                                      </p:cBhvr>
                                    </p:animEffect>
                                  </p:childTnLst>
                                </p:cTn>
                              </p:par>
                            </p:childTnLst>
                          </p:cTn>
                        </p:par>
                        <p:par>
                          <p:cTn id="130" fill="hold">
                            <p:stCondLst>
                              <p:cond delay="2450"/>
                            </p:stCondLst>
                            <p:childTnLst>
                              <p:par>
                                <p:cTn id="124" presetID="10" presetClass="entr" presetSubtype="0" fill="hold" grpId="0" nodeType="afterEffect">
                                  <p:stCondLst>
                                    <p:cond delay="0"/>
                                  </p:stCondLst>
                                  <p:childTnLst>
                                    <p:set>
                                      <p:cBhvr>
                                        <p:cTn id="125" dur="1" fill="hold">
                                          <p:stCondLst>
                                            <p:cond delay="0"/>
                                          </p:stCondLst>
                                        </p:cTn>
                                        <p:tgtEl>
                                          <p:spTgt spid="41"/>
                                        </p:tgtEl>
                                        <p:attrNameLst>
                                          <p:attrName>style.visibility</p:attrName>
                                        </p:attrNameLst>
                                      </p:cBhvr>
                                      <p:to>
                                        <p:strVal val="visible"/>
                                      </p:to>
                                    </p:set>
                                    <p:animEffect transition="in" filter="fade">
                                      <p:cBhvr>
                                        <p:cTn id="126" dur="500"/>
                                        <p:tgtEl>
                                          <p:spTgt spid="4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2"/>
                                        </p:tgtEl>
                                        <p:attrNameLst>
                                          <p:attrName>style.visibility</p:attrName>
                                        </p:attrNameLst>
                                      </p:cBhvr>
                                      <p:to>
                                        <p:strVal val="visible"/>
                                      </p:to>
                                    </p:set>
                                    <p:animEffect transition="in" filter="fade">
                                      <p:cBhvr>
                                        <p:cTn id="12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TextBox 1"/>
          <p:cNvSpPr txBox="1"/>
          <p:nvPr/>
        </p:nvSpPr>
        <p:spPr>
          <a:xfrm>
            <a:off x="621792" y="411480"/>
            <a:ext cx="7772400" cy="777240"/>
          </a:xfrm>
          <a:prstGeom prst="rect">
            <a:avLst/>
          </a:prstGeom>
          <a:noFill/>
        </p:spPr>
        <p:txBody>
          <a:bodyPr wrap="square" lIns="36576" rIns="36576" tIns="36576" bIns="36576" anchor="t"/>
          <a:lstStyle/>
          <a:p>
            <a:pPr algn="l">
              <a:lnSpc>
                <a:spcPct val="100000"/>
              </a:lnSpc>
            </a:pPr>
            <a:r>
              <a:rPr sz="4000" b="0">
                <a:solidFill>
                  <a:srgbClr val="F15D22"/>
                </a:solidFill>
                <a:latin typeface="Anton"/>
                <a:ea typeface="Anton"/>
                <a:cs typeface="Anton"/>
              </a:rPr>
              <a:t>MITATTU</a:t>
            </a:r>
            <a:r>
              <a:rPr sz="4000" b="0">
                <a:solidFill>
                  <a:srgbClr val="FFFFFF"/>
                </a:solidFill>
                <a:latin typeface="Anton"/>
                <a:ea typeface="Anton"/>
                <a:cs typeface="Anton"/>
              </a:rPr>
              <a:t> TEKNINEN PERUSTA</a:t>
            </a:r>
          </a:p>
        </p:txBody>
      </p:sp>
      <p:sp>
        <p:nvSpPr>
          <p:cNvPr id="3" name="TextBox 2"/>
          <p:cNvSpPr txBox="1"/>
          <p:nvPr/>
        </p:nvSpPr>
        <p:spPr>
          <a:xfrm>
            <a:off x="9052560" y="384048"/>
            <a:ext cx="2651760" cy="822960"/>
          </a:xfrm>
          <a:prstGeom prst="rect">
            <a:avLst/>
          </a:prstGeom>
          <a:noFill/>
        </p:spPr>
        <p:txBody>
          <a:bodyPr wrap="square" lIns="36576" rIns="36576" tIns="36576" bIns="36576" anchor="t"/>
          <a:lstStyle/>
          <a:p>
            <a:pPr algn="r">
              <a:lnSpc>
                <a:spcPct val="118000"/>
              </a:lnSpc>
            </a:pPr>
            <a:r>
              <a:rPr sz="4800" b="0">
                <a:solidFill>
                  <a:srgbClr val="F15D22"/>
                </a:solidFill>
                <a:latin typeface="Anton"/>
                <a:ea typeface="Anton"/>
                <a:cs typeface="Anton"/>
              </a:rPr>
              <a:t>1</a:t>
            </a:r>
            <a:r>
              <a:rPr sz="4800" b="0">
                <a:solidFill>
                  <a:srgbClr val="FFFFFF"/>
                </a:solidFill>
                <a:latin typeface="Anton"/>
                <a:ea typeface="Anton"/>
                <a:cs typeface="Anton"/>
              </a:rPr>
              <a:t>/5</a:t>
            </a:r>
          </a:p>
        </p:txBody>
      </p:sp>
      <p:sp>
        <p:nvSpPr>
          <p:cNvPr id="4" name="TextBox 3"/>
          <p:cNvSpPr txBox="1"/>
          <p:nvPr/>
        </p:nvSpPr>
        <p:spPr>
          <a:xfrm>
            <a:off x="621792" y="1143000"/>
            <a:ext cx="11064240" cy="411480"/>
          </a:xfrm>
          <a:prstGeom prst="rect">
            <a:avLst/>
          </a:prstGeom>
          <a:noFill/>
        </p:spPr>
        <p:txBody>
          <a:bodyPr wrap="square" lIns="36576" rIns="36576" tIns="36576" bIns="36576" anchor="t"/>
          <a:lstStyle/>
          <a:p>
            <a:pPr algn="l">
              <a:lnSpc>
                <a:spcPct val="118000"/>
              </a:lnSpc>
            </a:pPr>
            <a:r>
              <a:rPr sz="1150" b="0">
                <a:solidFill>
                  <a:srgbClr val="9FB2BE"/>
                </a:solidFill>
                <a:latin typeface="Heebo"/>
                <a:ea typeface="Heebo"/>
                <a:cs typeface="Heebo"/>
              </a:rPr>
              <a:t>Koodi mittaa, malli ei pisteytä: 5 − sakot (virhe 1, varoitus 0,5). Indeksoinnin esto (noindex, robots.txt, tilakoodi) pudottaa pisteen 1:een. Ilman estoa 3/5.</a:t>
            </a:r>
          </a:p>
        </p:txBody>
      </p:sp>
      <p:sp>
        <p:nvSpPr>
          <p:cNvPr id="5" name="Rounded Rectangle 4"/>
          <p:cNvSpPr/>
          <p:nvPr/>
        </p:nvSpPr>
        <p:spPr>
          <a:xfrm>
            <a:off x="621792" y="1748614"/>
            <a:ext cx="868680" cy="237744"/>
          </a:xfrm>
          <a:prstGeom prst="roundRect">
            <a:avLst>
              <a:gd name="adj" fmla="val 50000"/>
            </a:avLst>
          </a:prstGeom>
          <a:solidFill>
            <a:srgbClr val="3FB37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OK</a:t>
            </a:r>
          </a:p>
        </p:txBody>
      </p:sp>
      <p:sp>
        <p:nvSpPr>
          <p:cNvPr id="6" name="TextBox 5"/>
          <p:cNvSpPr txBox="1"/>
          <p:nvPr/>
        </p:nvSpPr>
        <p:spPr>
          <a:xfrm>
            <a:off x="1581912" y="1691640"/>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HTTP-tilakoodi</a:t>
            </a:r>
          </a:p>
        </p:txBody>
      </p:sp>
      <p:sp>
        <p:nvSpPr>
          <p:cNvPr id="7" name="TextBox 6"/>
          <p:cNvSpPr txBox="1"/>
          <p:nvPr/>
        </p:nvSpPr>
        <p:spPr>
          <a:xfrm>
            <a:off x="3319272" y="1691640"/>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200</a:t>
            </a:r>
          </a:p>
        </p:txBody>
      </p:sp>
      <p:sp>
        <p:nvSpPr>
          <p:cNvPr id="8" name="Rectangle 7"/>
          <p:cNvSpPr/>
          <p:nvPr/>
        </p:nvSpPr>
        <p:spPr>
          <a:xfrm>
            <a:off x="621792" y="2034188"/>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621792" y="2100306"/>
            <a:ext cx="868680" cy="237744"/>
          </a:xfrm>
          <a:prstGeom prst="roundRect">
            <a:avLst>
              <a:gd name="adj" fmla="val 50000"/>
            </a:avLst>
          </a:prstGeom>
          <a:solidFill>
            <a:srgbClr val="3FB37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OK</a:t>
            </a:r>
          </a:p>
        </p:txBody>
      </p:sp>
      <p:sp>
        <p:nvSpPr>
          <p:cNvPr id="10" name="TextBox 9"/>
          <p:cNvSpPr txBox="1"/>
          <p:nvPr/>
        </p:nvSpPr>
        <p:spPr>
          <a:xfrm>
            <a:off x="1581912" y="2043332"/>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HTTPS</a:t>
            </a:r>
          </a:p>
        </p:txBody>
      </p:sp>
      <p:sp>
        <p:nvSpPr>
          <p:cNvPr id="11" name="TextBox 10"/>
          <p:cNvSpPr txBox="1"/>
          <p:nvPr/>
        </p:nvSpPr>
        <p:spPr>
          <a:xfrm>
            <a:off x="3319272" y="2043332"/>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kyllä</a:t>
            </a:r>
          </a:p>
        </p:txBody>
      </p:sp>
      <p:sp>
        <p:nvSpPr>
          <p:cNvPr id="12" name="Rectangle 11"/>
          <p:cNvSpPr/>
          <p:nvPr/>
        </p:nvSpPr>
        <p:spPr>
          <a:xfrm>
            <a:off x="621792" y="2385880"/>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621792" y="2451998"/>
            <a:ext cx="868680" cy="237744"/>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FFFFFF"/>
                </a:solidFill>
                <a:latin typeface="Heebo"/>
                <a:ea typeface="Heebo"/>
                <a:cs typeface="Heebo"/>
              </a:rPr>
              <a:t>INFO</a:t>
            </a:r>
          </a:p>
        </p:txBody>
      </p:sp>
      <p:sp>
        <p:nvSpPr>
          <p:cNvPr id="14" name="TextBox 13"/>
          <p:cNvSpPr txBox="1"/>
          <p:nvPr/>
        </p:nvSpPr>
        <p:spPr>
          <a:xfrm>
            <a:off x="1581912" y="2395024"/>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http → https</a:t>
            </a:r>
          </a:p>
        </p:txBody>
      </p:sp>
      <p:sp>
        <p:nvSpPr>
          <p:cNvPr id="15" name="TextBox 14"/>
          <p:cNvSpPr txBox="1"/>
          <p:nvPr/>
        </p:nvSpPr>
        <p:spPr>
          <a:xfrm>
            <a:off x="3319272" y="2395024"/>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ei mitattavissa</a:t>
            </a:r>
          </a:p>
        </p:txBody>
      </p:sp>
      <p:sp>
        <p:nvSpPr>
          <p:cNvPr id="16" name="Rectangle 15"/>
          <p:cNvSpPr/>
          <p:nvPr/>
        </p:nvSpPr>
        <p:spPr>
          <a:xfrm>
            <a:off x="621792" y="2737572"/>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ounded Rectangle 16"/>
          <p:cNvSpPr/>
          <p:nvPr/>
        </p:nvSpPr>
        <p:spPr>
          <a:xfrm>
            <a:off x="621792" y="2803691"/>
            <a:ext cx="868680" cy="237744"/>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FFFFFF"/>
                </a:solidFill>
                <a:latin typeface="Heebo"/>
                <a:ea typeface="Heebo"/>
                <a:cs typeface="Heebo"/>
              </a:rPr>
              <a:t>VIRHE</a:t>
            </a:r>
          </a:p>
        </p:txBody>
      </p:sp>
      <p:sp>
        <p:nvSpPr>
          <p:cNvPr id="18" name="TextBox 17"/>
          <p:cNvSpPr txBox="1"/>
          <p:nvPr/>
        </p:nvSpPr>
        <p:spPr>
          <a:xfrm>
            <a:off x="1581912" y="2746716"/>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robots-metatagi</a:t>
            </a:r>
          </a:p>
        </p:txBody>
      </p:sp>
      <p:sp>
        <p:nvSpPr>
          <p:cNvPr id="19" name="TextBox 18"/>
          <p:cNvSpPr txBox="1"/>
          <p:nvPr/>
        </p:nvSpPr>
        <p:spPr>
          <a:xfrm>
            <a:off x="3319272" y="2746716"/>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noindex, nofollow</a:t>
            </a:r>
          </a:p>
        </p:txBody>
      </p:sp>
      <p:sp>
        <p:nvSpPr>
          <p:cNvPr id="20" name="Rectangle 19"/>
          <p:cNvSpPr/>
          <p:nvPr/>
        </p:nvSpPr>
        <p:spPr>
          <a:xfrm>
            <a:off x="621792" y="3089265"/>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621792" y="3155383"/>
            <a:ext cx="868680" cy="237744"/>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FFFFFF"/>
                </a:solidFill>
                <a:latin typeface="Heebo"/>
                <a:ea typeface="Heebo"/>
                <a:cs typeface="Heebo"/>
              </a:rPr>
              <a:t>VIRHE</a:t>
            </a:r>
          </a:p>
        </p:txBody>
      </p:sp>
      <p:sp>
        <p:nvSpPr>
          <p:cNvPr id="22" name="TextBox 21"/>
          <p:cNvSpPr txBox="1"/>
          <p:nvPr/>
        </p:nvSpPr>
        <p:spPr>
          <a:xfrm>
            <a:off x="1581912" y="3098409"/>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X-Robots-Tag-otsake</a:t>
            </a:r>
          </a:p>
        </p:txBody>
      </p:sp>
      <p:sp>
        <p:nvSpPr>
          <p:cNvPr id="23" name="TextBox 22"/>
          <p:cNvSpPr txBox="1"/>
          <p:nvPr/>
        </p:nvSpPr>
        <p:spPr>
          <a:xfrm>
            <a:off x="3319272" y="3098409"/>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noindex, nofollow</a:t>
            </a:r>
          </a:p>
        </p:txBody>
      </p:sp>
      <p:sp>
        <p:nvSpPr>
          <p:cNvPr id="24" name="Rectangle 23"/>
          <p:cNvSpPr/>
          <p:nvPr/>
        </p:nvSpPr>
        <p:spPr>
          <a:xfrm>
            <a:off x="621792" y="3440957"/>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ounded Rectangle 24"/>
          <p:cNvSpPr/>
          <p:nvPr/>
        </p:nvSpPr>
        <p:spPr>
          <a:xfrm>
            <a:off x="621792" y="3507075"/>
            <a:ext cx="868680" cy="237744"/>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FFFFFF"/>
                </a:solidFill>
                <a:latin typeface="Heebo"/>
                <a:ea typeface="Heebo"/>
                <a:cs typeface="Heebo"/>
              </a:rPr>
              <a:t>INFO</a:t>
            </a:r>
          </a:p>
        </p:txBody>
      </p:sp>
      <p:sp>
        <p:nvSpPr>
          <p:cNvPr id="26" name="TextBox 25"/>
          <p:cNvSpPr txBox="1"/>
          <p:nvPr/>
        </p:nvSpPr>
        <p:spPr>
          <a:xfrm>
            <a:off x="1581912" y="3450101"/>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robots.txt</a:t>
            </a:r>
          </a:p>
        </p:txBody>
      </p:sp>
      <p:sp>
        <p:nvSpPr>
          <p:cNvPr id="27" name="TextBox 26"/>
          <p:cNvSpPr txBox="1"/>
          <p:nvPr/>
        </p:nvSpPr>
        <p:spPr>
          <a:xfrm>
            <a:off x="3319272" y="3450101"/>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404 (puuttuu)</a:t>
            </a:r>
          </a:p>
        </p:txBody>
      </p:sp>
      <p:sp>
        <p:nvSpPr>
          <p:cNvPr id="28" name="Rectangle 27"/>
          <p:cNvSpPr/>
          <p:nvPr/>
        </p:nvSpPr>
        <p:spPr>
          <a:xfrm>
            <a:off x="621792" y="3792649"/>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Rounded Rectangle 28"/>
          <p:cNvSpPr/>
          <p:nvPr/>
        </p:nvSpPr>
        <p:spPr>
          <a:xfrm>
            <a:off x="621792" y="3858768"/>
            <a:ext cx="868680" cy="237744"/>
          </a:xfrm>
          <a:prstGeom prst="roundRect">
            <a:avLst>
              <a:gd name="adj" fmla="val 50000"/>
            </a:avLst>
          </a:prstGeom>
          <a:solidFill>
            <a:srgbClr val="E8B931"/>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VAROITUS</a:t>
            </a:r>
          </a:p>
        </p:txBody>
      </p:sp>
      <p:sp>
        <p:nvSpPr>
          <p:cNvPr id="30" name="TextBox 29"/>
          <p:cNvSpPr txBox="1"/>
          <p:nvPr/>
        </p:nvSpPr>
        <p:spPr>
          <a:xfrm>
            <a:off x="1581912" y="3801793"/>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sitemap.xml</a:t>
            </a:r>
          </a:p>
        </p:txBody>
      </p:sp>
      <p:sp>
        <p:nvSpPr>
          <p:cNvPr id="31" name="TextBox 30"/>
          <p:cNvSpPr txBox="1"/>
          <p:nvPr/>
        </p:nvSpPr>
        <p:spPr>
          <a:xfrm>
            <a:off x="3319272" y="3801793"/>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404 (puuttuu)</a:t>
            </a:r>
          </a:p>
        </p:txBody>
      </p:sp>
      <p:sp>
        <p:nvSpPr>
          <p:cNvPr id="32" name="Rectangle 31"/>
          <p:cNvSpPr/>
          <p:nvPr/>
        </p:nvSpPr>
        <p:spPr>
          <a:xfrm>
            <a:off x="621792" y="4144342"/>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Rounded Rectangle 32"/>
          <p:cNvSpPr/>
          <p:nvPr/>
        </p:nvSpPr>
        <p:spPr>
          <a:xfrm>
            <a:off x="621792" y="4210460"/>
            <a:ext cx="868680" cy="237744"/>
          </a:xfrm>
          <a:prstGeom prst="roundRect">
            <a:avLst>
              <a:gd name="adj" fmla="val 50000"/>
            </a:avLst>
          </a:prstGeom>
          <a:solidFill>
            <a:srgbClr val="E8B931"/>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VAROITUS</a:t>
            </a:r>
          </a:p>
        </p:txBody>
      </p:sp>
      <p:sp>
        <p:nvSpPr>
          <p:cNvPr id="34" name="TextBox 33"/>
          <p:cNvSpPr txBox="1"/>
          <p:nvPr/>
        </p:nvSpPr>
        <p:spPr>
          <a:xfrm>
            <a:off x="1581912" y="4153486"/>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canonical</a:t>
            </a:r>
          </a:p>
        </p:txBody>
      </p:sp>
      <p:sp>
        <p:nvSpPr>
          <p:cNvPr id="35" name="TextBox 34"/>
          <p:cNvSpPr txBox="1"/>
          <p:nvPr/>
        </p:nvSpPr>
        <p:spPr>
          <a:xfrm>
            <a:off x="3319272" y="4153486"/>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puuttuu</a:t>
            </a:r>
          </a:p>
        </p:txBody>
      </p:sp>
      <p:sp>
        <p:nvSpPr>
          <p:cNvPr id="36" name="Rectangle 35"/>
          <p:cNvSpPr/>
          <p:nvPr/>
        </p:nvSpPr>
        <p:spPr>
          <a:xfrm>
            <a:off x="621792" y="4496034"/>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Rounded Rectangle 36"/>
          <p:cNvSpPr/>
          <p:nvPr/>
        </p:nvSpPr>
        <p:spPr>
          <a:xfrm>
            <a:off x="621792" y="4562152"/>
            <a:ext cx="868680" cy="237744"/>
          </a:xfrm>
          <a:prstGeom prst="roundRect">
            <a:avLst>
              <a:gd name="adj" fmla="val 50000"/>
            </a:avLst>
          </a:prstGeom>
          <a:solidFill>
            <a:srgbClr val="3FB37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OK</a:t>
            </a:r>
          </a:p>
        </p:txBody>
      </p:sp>
      <p:sp>
        <p:nvSpPr>
          <p:cNvPr id="38" name="TextBox 37"/>
          <p:cNvSpPr txBox="1"/>
          <p:nvPr/>
        </p:nvSpPr>
        <p:spPr>
          <a:xfrm>
            <a:off x="1581912" y="4505178"/>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title-tagi</a:t>
            </a:r>
          </a:p>
        </p:txBody>
      </p:sp>
      <p:sp>
        <p:nvSpPr>
          <p:cNvPr id="39" name="TextBox 38"/>
          <p:cNvSpPr txBox="1"/>
          <p:nvPr/>
        </p:nvSpPr>
        <p:spPr>
          <a:xfrm>
            <a:off x="3319272" y="4505178"/>
            <a:ext cx="2743200" cy="351692"/>
          </a:xfrm>
          <a:prstGeom prst="rect">
            <a:avLst/>
          </a:prstGeom>
          <a:noFill/>
        </p:spPr>
        <p:txBody>
          <a:bodyPr wrap="square" lIns="36576" rIns="36576" tIns="36576" bIns="36576" anchor="ctr"/>
          <a:lstStyle/>
          <a:p>
            <a:pPr algn="l">
              <a:lnSpc>
                <a:spcPct val="105000"/>
              </a:lnSpc>
            </a:pPr>
            <a:r>
              <a:rPr sz="850" b="0">
                <a:solidFill>
                  <a:srgbClr val="9FB2BE"/>
                </a:solidFill>
                <a:latin typeface="Heebo"/>
                <a:ea typeface="Heebo"/>
                <a:cs typeface="Heebo"/>
              </a:rPr>
              <a:t>36 merkkiä: ”Hybrid Works – Roast My Pagen tekijä”</a:t>
            </a:r>
          </a:p>
        </p:txBody>
      </p:sp>
      <p:sp>
        <p:nvSpPr>
          <p:cNvPr id="40" name="Rectangle 39"/>
          <p:cNvSpPr/>
          <p:nvPr/>
        </p:nvSpPr>
        <p:spPr>
          <a:xfrm>
            <a:off x="621792" y="4847726"/>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Rounded Rectangle 40"/>
          <p:cNvSpPr/>
          <p:nvPr/>
        </p:nvSpPr>
        <p:spPr>
          <a:xfrm>
            <a:off x="621792" y="4913844"/>
            <a:ext cx="868680" cy="237744"/>
          </a:xfrm>
          <a:prstGeom prst="roundRect">
            <a:avLst>
              <a:gd name="adj" fmla="val 50000"/>
            </a:avLst>
          </a:prstGeom>
          <a:solidFill>
            <a:srgbClr val="3FB37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OK</a:t>
            </a:r>
          </a:p>
        </p:txBody>
      </p:sp>
      <p:sp>
        <p:nvSpPr>
          <p:cNvPr id="42" name="TextBox 41"/>
          <p:cNvSpPr txBox="1"/>
          <p:nvPr/>
        </p:nvSpPr>
        <p:spPr>
          <a:xfrm>
            <a:off x="1581912" y="4856870"/>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meta description</a:t>
            </a:r>
          </a:p>
        </p:txBody>
      </p:sp>
      <p:sp>
        <p:nvSpPr>
          <p:cNvPr id="43" name="TextBox 42"/>
          <p:cNvSpPr txBox="1"/>
          <p:nvPr/>
        </p:nvSpPr>
        <p:spPr>
          <a:xfrm>
            <a:off x="3319272" y="4856870"/>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159 merkkiä</a:t>
            </a:r>
          </a:p>
        </p:txBody>
      </p:sp>
      <p:sp>
        <p:nvSpPr>
          <p:cNvPr id="44" name="Rectangle 43"/>
          <p:cNvSpPr/>
          <p:nvPr/>
        </p:nvSpPr>
        <p:spPr>
          <a:xfrm>
            <a:off x="621792" y="5199419"/>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Rounded Rectangle 44"/>
          <p:cNvSpPr/>
          <p:nvPr/>
        </p:nvSpPr>
        <p:spPr>
          <a:xfrm>
            <a:off x="621792" y="5265537"/>
            <a:ext cx="868680" cy="237744"/>
          </a:xfrm>
          <a:prstGeom prst="roundRect">
            <a:avLst>
              <a:gd name="adj" fmla="val 50000"/>
            </a:avLst>
          </a:prstGeom>
          <a:solidFill>
            <a:srgbClr val="E8B931"/>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VAROITUS</a:t>
            </a:r>
          </a:p>
        </p:txBody>
      </p:sp>
      <p:sp>
        <p:nvSpPr>
          <p:cNvPr id="46" name="TextBox 45"/>
          <p:cNvSpPr txBox="1"/>
          <p:nvPr/>
        </p:nvSpPr>
        <p:spPr>
          <a:xfrm>
            <a:off x="1581912" y="5208563"/>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H1-otsikko</a:t>
            </a:r>
          </a:p>
        </p:txBody>
      </p:sp>
      <p:sp>
        <p:nvSpPr>
          <p:cNvPr id="47" name="TextBox 46"/>
          <p:cNvSpPr txBox="1"/>
          <p:nvPr/>
        </p:nvSpPr>
        <p:spPr>
          <a:xfrm>
            <a:off x="3319272" y="5208563"/>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1 kpl, vain kuva (alt ”Hybrid Works”)</a:t>
            </a:r>
          </a:p>
        </p:txBody>
      </p:sp>
      <p:sp>
        <p:nvSpPr>
          <p:cNvPr id="48" name="Rectangle 47"/>
          <p:cNvSpPr/>
          <p:nvPr/>
        </p:nvSpPr>
        <p:spPr>
          <a:xfrm>
            <a:off x="621792" y="5551111"/>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9" name="Rounded Rectangle 48"/>
          <p:cNvSpPr/>
          <p:nvPr/>
        </p:nvSpPr>
        <p:spPr>
          <a:xfrm>
            <a:off x="621792" y="5617229"/>
            <a:ext cx="868680" cy="237744"/>
          </a:xfrm>
          <a:prstGeom prst="roundRect">
            <a:avLst>
              <a:gd name="adj" fmla="val 50000"/>
            </a:avLst>
          </a:prstGeom>
          <a:solidFill>
            <a:srgbClr val="3FB37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OK</a:t>
            </a:r>
          </a:p>
        </p:txBody>
      </p:sp>
      <p:sp>
        <p:nvSpPr>
          <p:cNvPr id="50" name="TextBox 49"/>
          <p:cNvSpPr txBox="1"/>
          <p:nvPr/>
        </p:nvSpPr>
        <p:spPr>
          <a:xfrm>
            <a:off x="1581912" y="5560255"/>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Otsikkohierarkia</a:t>
            </a:r>
          </a:p>
        </p:txBody>
      </p:sp>
      <p:sp>
        <p:nvSpPr>
          <p:cNvPr id="51" name="TextBox 50"/>
          <p:cNvSpPr txBox="1"/>
          <p:nvPr/>
        </p:nvSpPr>
        <p:spPr>
          <a:xfrm>
            <a:off x="3319272" y="5560255"/>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H1: 1, H2: 4, H3: 10; ei hyppyjä</a:t>
            </a:r>
          </a:p>
        </p:txBody>
      </p:sp>
      <p:sp>
        <p:nvSpPr>
          <p:cNvPr id="52" name="Rectangle 51"/>
          <p:cNvSpPr/>
          <p:nvPr/>
        </p:nvSpPr>
        <p:spPr>
          <a:xfrm>
            <a:off x="621792" y="5902803"/>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3" name="Rounded Rectangle 52"/>
          <p:cNvSpPr/>
          <p:nvPr/>
        </p:nvSpPr>
        <p:spPr>
          <a:xfrm>
            <a:off x="621792" y="5968921"/>
            <a:ext cx="868680" cy="237744"/>
          </a:xfrm>
          <a:prstGeom prst="roundRect">
            <a:avLst>
              <a:gd name="adj" fmla="val 50000"/>
            </a:avLst>
          </a:prstGeom>
          <a:solidFill>
            <a:srgbClr val="3FB37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OK</a:t>
            </a:r>
          </a:p>
        </p:txBody>
      </p:sp>
      <p:sp>
        <p:nvSpPr>
          <p:cNvPr id="54" name="TextBox 53"/>
          <p:cNvSpPr txBox="1"/>
          <p:nvPr/>
        </p:nvSpPr>
        <p:spPr>
          <a:xfrm>
            <a:off x="1581912" y="5911947"/>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Kieli (lang)</a:t>
            </a:r>
          </a:p>
        </p:txBody>
      </p:sp>
      <p:sp>
        <p:nvSpPr>
          <p:cNvPr id="55" name="TextBox 54"/>
          <p:cNvSpPr txBox="1"/>
          <p:nvPr/>
        </p:nvSpPr>
        <p:spPr>
          <a:xfrm>
            <a:off x="3319272" y="5911947"/>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fi</a:t>
            </a:r>
          </a:p>
        </p:txBody>
      </p:sp>
      <p:sp>
        <p:nvSpPr>
          <p:cNvPr id="56" name="Rectangle 55"/>
          <p:cNvSpPr/>
          <p:nvPr/>
        </p:nvSpPr>
        <p:spPr>
          <a:xfrm>
            <a:off x="621792" y="6254496"/>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7" name="Rounded Rectangle 56"/>
          <p:cNvSpPr/>
          <p:nvPr/>
        </p:nvSpPr>
        <p:spPr>
          <a:xfrm>
            <a:off x="6291072" y="1748614"/>
            <a:ext cx="868680" cy="237744"/>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FFFFFF"/>
                </a:solidFill>
                <a:latin typeface="Heebo"/>
                <a:ea typeface="Heebo"/>
                <a:cs typeface="Heebo"/>
              </a:rPr>
              <a:t>INFO</a:t>
            </a:r>
          </a:p>
        </p:txBody>
      </p:sp>
      <p:sp>
        <p:nvSpPr>
          <p:cNvPr id="58" name="TextBox 57"/>
          <p:cNvSpPr txBox="1"/>
          <p:nvPr/>
        </p:nvSpPr>
        <p:spPr>
          <a:xfrm>
            <a:off x="7251192" y="1691640"/>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hreflang</a:t>
            </a:r>
          </a:p>
        </p:txBody>
      </p:sp>
      <p:sp>
        <p:nvSpPr>
          <p:cNvPr id="59" name="TextBox 58"/>
          <p:cNvSpPr txBox="1"/>
          <p:nvPr/>
        </p:nvSpPr>
        <p:spPr>
          <a:xfrm>
            <a:off x="8988552" y="1691640"/>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ei käytössä</a:t>
            </a:r>
          </a:p>
        </p:txBody>
      </p:sp>
      <p:sp>
        <p:nvSpPr>
          <p:cNvPr id="60" name="Rectangle 59"/>
          <p:cNvSpPr/>
          <p:nvPr/>
        </p:nvSpPr>
        <p:spPr>
          <a:xfrm>
            <a:off x="6291072" y="2034188"/>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1" name="Rounded Rectangle 60"/>
          <p:cNvSpPr/>
          <p:nvPr/>
        </p:nvSpPr>
        <p:spPr>
          <a:xfrm>
            <a:off x="6291072" y="2100306"/>
            <a:ext cx="868680" cy="237744"/>
          </a:xfrm>
          <a:prstGeom prst="roundRect">
            <a:avLst>
              <a:gd name="adj" fmla="val 50000"/>
            </a:avLst>
          </a:prstGeom>
          <a:solidFill>
            <a:srgbClr val="3FB37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OK</a:t>
            </a:r>
          </a:p>
        </p:txBody>
      </p:sp>
      <p:sp>
        <p:nvSpPr>
          <p:cNvPr id="62" name="TextBox 61"/>
          <p:cNvSpPr txBox="1"/>
          <p:nvPr/>
        </p:nvSpPr>
        <p:spPr>
          <a:xfrm>
            <a:off x="7251192" y="2043332"/>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Mobiili-viewport</a:t>
            </a:r>
          </a:p>
        </p:txBody>
      </p:sp>
      <p:sp>
        <p:nvSpPr>
          <p:cNvPr id="63" name="TextBox 62"/>
          <p:cNvSpPr txBox="1"/>
          <p:nvPr/>
        </p:nvSpPr>
        <p:spPr>
          <a:xfrm>
            <a:off x="8988552" y="2043332"/>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width=device-width, initial-scale=1</a:t>
            </a:r>
          </a:p>
        </p:txBody>
      </p:sp>
      <p:sp>
        <p:nvSpPr>
          <p:cNvPr id="64" name="Rectangle 63"/>
          <p:cNvSpPr/>
          <p:nvPr/>
        </p:nvSpPr>
        <p:spPr>
          <a:xfrm>
            <a:off x="6291072" y="2385880"/>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5" name="Rounded Rectangle 64"/>
          <p:cNvSpPr/>
          <p:nvPr/>
        </p:nvSpPr>
        <p:spPr>
          <a:xfrm>
            <a:off x="6291072" y="2451998"/>
            <a:ext cx="868680" cy="237744"/>
          </a:xfrm>
          <a:prstGeom prst="roundRect">
            <a:avLst>
              <a:gd name="adj" fmla="val 50000"/>
            </a:avLst>
          </a:prstGeom>
          <a:solidFill>
            <a:srgbClr val="E8B931"/>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VAROITUS</a:t>
            </a:r>
          </a:p>
        </p:txBody>
      </p:sp>
      <p:sp>
        <p:nvSpPr>
          <p:cNvPr id="66" name="TextBox 65"/>
          <p:cNvSpPr txBox="1"/>
          <p:nvPr/>
        </p:nvSpPr>
        <p:spPr>
          <a:xfrm>
            <a:off x="7251192" y="2395024"/>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Open Graph</a:t>
            </a:r>
          </a:p>
        </p:txBody>
      </p:sp>
      <p:sp>
        <p:nvSpPr>
          <p:cNvPr id="67" name="TextBox 66"/>
          <p:cNvSpPr txBox="1"/>
          <p:nvPr/>
        </p:nvSpPr>
        <p:spPr>
          <a:xfrm>
            <a:off x="8988552" y="2395024"/>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0/3 (ei yhtään)</a:t>
            </a:r>
          </a:p>
        </p:txBody>
      </p:sp>
      <p:sp>
        <p:nvSpPr>
          <p:cNvPr id="68" name="Rectangle 67"/>
          <p:cNvSpPr/>
          <p:nvPr/>
        </p:nvSpPr>
        <p:spPr>
          <a:xfrm>
            <a:off x="6291072" y="2737572"/>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9" name="Rounded Rectangle 68"/>
          <p:cNvSpPr/>
          <p:nvPr/>
        </p:nvSpPr>
        <p:spPr>
          <a:xfrm>
            <a:off x="6291072" y="2803691"/>
            <a:ext cx="868680" cy="237744"/>
          </a:xfrm>
          <a:prstGeom prst="roundRect">
            <a:avLst>
              <a:gd name="adj" fmla="val 50000"/>
            </a:avLst>
          </a:prstGeom>
          <a:solidFill>
            <a:srgbClr val="E8B931"/>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VAROITUS</a:t>
            </a:r>
          </a:p>
        </p:txBody>
      </p:sp>
      <p:sp>
        <p:nvSpPr>
          <p:cNvPr id="70" name="TextBox 69"/>
          <p:cNvSpPr txBox="1"/>
          <p:nvPr/>
        </p:nvSpPr>
        <p:spPr>
          <a:xfrm>
            <a:off x="7251192" y="2746716"/>
            <a:ext cx="1691640" cy="351692"/>
          </a:xfrm>
          <a:prstGeom prst="rect">
            <a:avLst/>
          </a:prstGeom>
          <a:noFill/>
        </p:spPr>
        <p:txBody>
          <a:bodyPr wrap="square" lIns="36576" rIns="36576" tIns="36576" bIns="36576" anchor="ctr"/>
          <a:lstStyle/>
          <a:p>
            <a:pPr algn="l">
              <a:lnSpc>
                <a:spcPct val="105000"/>
              </a:lnSpc>
            </a:pPr>
            <a:r>
              <a:rPr sz="850" b="1">
                <a:solidFill>
                  <a:srgbClr val="FFFFFF"/>
                </a:solidFill>
                <a:latin typeface="Heebo"/>
                <a:ea typeface="Heebo"/>
                <a:cs typeface="Heebo"/>
              </a:rPr>
              <a:t>Rakenteinen data (schema.org)</a:t>
            </a:r>
          </a:p>
        </p:txBody>
      </p:sp>
      <p:sp>
        <p:nvSpPr>
          <p:cNvPr id="71" name="TextBox 70"/>
          <p:cNvSpPr txBox="1"/>
          <p:nvPr/>
        </p:nvSpPr>
        <p:spPr>
          <a:xfrm>
            <a:off x="8988552" y="2746716"/>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puuttuu</a:t>
            </a:r>
          </a:p>
        </p:txBody>
      </p:sp>
      <p:sp>
        <p:nvSpPr>
          <p:cNvPr id="72" name="Rectangle 71"/>
          <p:cNvSpPr/>
          <p:nvPr/>
        </p:nvSpPr>
        <p:spPr>
          <a:xfrm>
            <a:off x="6291072" y="3089265"/>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3" name="Rounded Rectangle 72"/>
          <p:cNvSpPr/>
          <p:nvPr/>
        </p:nvSpPr>
        <p:spPr>
          <a:xfrm>
            <a:off x="6291072" y="3155383"/>
            <a:ext cx="868680" cy="237744"/>
          </a:xfrm>
          <a:prstGeom prst="roundRect">
            <a:avLst>
              <a:gd name="adj" fmla="val 50000"/>
            </a:avLst>
          </a:prstGeom>
          <a:solidFill>
            <a:srgbClr val="3FB37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OK</a:t>
            </a:r>
          </a:p>
        </p:txBody>
      </p:sp>
      <p:sp>
        <p:nvSpPr>
          <p:cNvPr id="74" name="TextBox 73"/>
          <p:cNvSpPr txBox="1"/>
          <p:nvPr/>
        </p:nvSpPr>
        <p:spPr>
          <a:xfrm>
            <a:off x="7251192" y="3098409"/>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Kuvien alt-tekstit</a:t>
            </a:r>
          </a:p>
        </p:txBody>
      </p:sp>
      <p:sp>
        <p:nvSpPr>
          <p:cNvPr id="75" name="TextBox 74"/>
          <p:cNvSpPr txBox="1"/>
          <p:nvPr/>
        </p:nvSpPr>
        <p:spPr>
          <a:xfrm>
            <a:off x="8988552" y="3098409"/>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3/3 (+1 koristekuva alt="")</a:t>
            </a:r>
          </a:p>
        </p:txBody>
      </p:sp>
      <p:sp>
        <p:nvSpPr>
          <p:cNvPr id="76" name="Rectangle 75"/>
          <p:cNvSpPr/>
          <p:nvPr/>
        </p:nvSpPr>
        <p:spPr>
          <a:xfrm>
            <a:off x="6291072" y="3440957"/>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7" name="Rounded Rectangle 76"/>
          <p:cNvSpPr/>
          <p:nvPr/>
        </p:nvSpPr>
        <p:spPr>
          <a:xfrm>
            <a:off x="6291072" y="3507075"/>
            <a:ext cx="868680" cy="237744"/>
          </a:xfrm>
          <a:prstGeom prst="roundRect">
            <a:avLst>
              <a:gd name="adj" fmla="val 50000"/>
            </a:avLst>
          </a:prstGeom>
          <a:solidFill>
            <a:srgbClr val="3FB37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OK</a:t>
            </a:r>
          </a:p>
        </p:txBody>
      </p:sp>
      <p:sp>
        <p:nvSpPr>
          <p:cNvPr id="78" name="TextBox 77"/>
          <p:cNvSpPr txBox="1"/>
          <p:nvPr/>
        </p:nvSpPr>
        <p:spPr>
          <a:xfrm>
            <a:off x="7251192" y="3450101"/>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Sivun paino (siirretty)</a:t>
            </a:r>
          </a:p>
        </p:txBody>
      </p:sp>
      <p:sp>
        <p:nvSpPr>
          <p:cNvPr id="79" name="TextBox 78"/>
          <p:cNvSpPr txBox="1"/>
          <p:nvPr/>
        </p:nvSpPr>
        <p:spPr>
          <a:xfrm>
            <a:off x="8988552" y="3450101"/>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0,27 Mt, 12 pyyntöä</a:t>
            </a:r>
          </a:p>
        </p:txBody>
      </p:sp>
      <p:sp>
        <p:nvSpPr>
          <p:cNvPr id="80" name="Rectangle 79"/>
          <p:cNvSpPr/>
          <p:nvPr/>
        </p:nvSpPr>
        <p:spPr>
          <a:xfrm>
            <a:off x="6291072" y="3792649"/>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1" name="Rounded Rectangle 80"/>
          <p:cNvSpPr/>
          <p:nvPr/>
        </p:nvSpPr>
        <p:spPr>
          <a:xfrm>
            <a:off x="6291072" y="3858768"/>
            <a:ext cx="868680" cy="237744"/>
          </a:xfrm>
          <a:prstGeom prst="roundRect">
            <a:avLst>
              <a:gd name="adj" fmla="val 50000"/>
            </a:avLst>
          </a:prstGeom>
          <a:solidFill>
            <a:srgbClr val="3FB37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OK</a:t>
            </a:r>
          </a:p>
        </p:txBody>
      </p:sp>
      <p:sp>
        <p:nvSpPr>
          <p:cNvPr id="82" name="TextBox 81"/>
          <p:cNvSpPr txBox="1"/>
          <p:nvPr/>
        </p:nvSpPr>
        <p:spPr>
          <a:xfrm>
            <a:off x="7251192" y="3801793"/>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Suurin kuva</a:t>
            </a:r>
          </a:p>
        </p:txBody>
      </p:sp>
      <p:sp>
        <p:nvSpPr>
          <p:cNvPr id="83" name="TextBox 82"/>
          <p:cNvSpPr txBox="1"/>
          <p:nvPr/>
        </p:nvSpPr>
        <p:spPr>
          <a:xfrm>
            <a:off x="8988552" y="3801793"/>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logo-roast-my-page.png 92 kt</a:t>
            </a:r>
          </a:p>
        </p:txBody>
      </p:sp>
      <p:sp>
        <p:nvSpPr>
          <p:cNvPr id="84" name="Rectangle 83"/>
          <p:cNvSpPr/>
          <p:nvPr/>
        </p:nvSpPr>
        <p:spPr>
          <a:xfrm>
            <a:off x="6291072" y="4144342"/>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5" name="Rounded Rectangle 84"/>
          <p:cNvSpPr/>
          <p:nvPr/>
        </p:nvSpPr>
        <p:spPr>
          <a:xfrm>
            <a:off x="6291072" y="4210460"/>
            <a:ext cx="868680" cy="237744"/>
          </a:xfrm>
          <a:prstGeom prst="roundRect">
            <a:avLst>
              <a:gd name="adj" fmla="val 50000"/>
            </a:avLst>
          </a:prstGeom>
          <a:solidFill>
            <a:srgbClr val="3FB37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OK</a:t>
            </a:r>
          </a:p>
        </p:txBody>
      </p:sp>
      <p:sp>
        <p:nvSpPr>
          <p:cNvPr id="86" name="TextBox 85"/>
          <p:cNvSpPr txBox="1"/>
          <p:nvPr/>
        </p:nvSpPr>
        <p:spPr>
          <a:xfrm>
            <a:off x="7251192" y="4153486"/>
            <a:ext cx="1691640" cy="351692"/>
          </a:xfrm>
          <a:prstGeom prst="rect">
            <a:avLst/>
          </a:prstGeom>
          <a:noFill/>
        </p:spPr>
        <p:txBody>
          <a:bodyPr wrap="square" lIns="36576" rIns="36576" tIns="36576" bIns="36576" anchor="ctr"/>
          <a:lstStyle/>
          <a:p>
            <a:pPr algn="l">
              <a:lnSpc>
                <a:spcPct val="105000"/>
              </a:lnSpc>
            </a:pPr>
            <a:r>
              <a:rPr sz="950" b="1">
                <a:solidFill>
                  <a:srgbClr val="FFFFFF"/>
                </a:solidFill>
                <a:latin typeface="Heebo"/>
                <a:ea typeface="Heebo"/>
                <a:cs typeface="Heebo"/>
              </a:rPr>
              <a:t>LCP (mobiili, ei hidastusta)</a:t>
            </a:r>
          </a:p>
        </p:txBody>
      </p:sp>
      <p:sp>
        <p:nvSpPr>
          <p:cNvPr id="87" name="TextBox 86"/>
          <p:cNvSpPr txBox="1"/>
          <p:nvPr/>
        </p:nvSpPr>
        <p:spPr>
          <a:xfrm>
            <a:off x="8988552" y="4153486"/>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0,29 s</a:t>
            </a:r>
          </a:p>
        </p:txBody>
      </p:sp>
      <p:sp>
        <p:nvSpPr>
          <p:cNvPr id="88" name="Rectangle 87"/>
          <p:cNvSpPr/>
          <p:nvPr/>
        </p:nvSpPr>
        <p:spPr>
          <a:xfrm>
            <a:off x="6291072" y="4496034"/>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9" name="Rounded Rectangle 88"/>
          <p:cNvSpPr/>
          <p:nvPr/>
        </p:nvSpPr>
        <p:spPr>
          <a:xfrm>
            <a:off x="6291072" y="4562152"/>
            <a:ext cx="868680" cy="237744"/>
          </a:xfrm>
          <a:prstGeom prst="roundRect">
            <a:avLst>
              <a:gd name="adj" fmla="val 50000"/>
            </a:avLst>
          </a:prstGeom>
          <a:solidFill>
            <a:srgbClr val="3FB37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OK</a:t>
            </a:r>
          </a:p>
        </p:txBody>
      </p:sp>
      <p:sp>
        <p:nvSpPr>
          <p:cNvPr id="90" name="TextBox 89"/>
          <p:cNvSpPr txBox="1"/>
          <p:nvPr/>
        </p:nvSpPr>
        <p:spPr>
          <a:xfrm>
            <a:off x="7251192" y="4505178"/>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CLS</a:t>
            </a:r>
          </a:p>
        </p:txBody>
      </p:sp>
      <p:sp>
        <p:nvSpPr>
          <p:cNvPr id="91" name="TextBox 90"/>
          <p:cNvSpPr txBox="1"/>
          <p:nvPr/>
        </p:nvSpPr>
        <p:spPr>
          <a:xfrm>
            <a:off x="8988552" y="4505178"/>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0,000</a:t>
            </a:r>
          </a:p>
        </p:txBody>
      </p:sp>
      <p:sp>
        <p:nvSpPr>
          <p:cNvPr id="92" name="Rectangle 91"/>
          <p:cNvSpPr/>
          <p:nvPr/>
        </p:nvSpPr>
        <p:spPr>
          <a:xfrm>
            <a:off x="6291072" y="4847726"/>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3" name="Rounded Rectangle 92"/>
          <p:cNvSpPr/>
          <p:nvPr/>
        </p:nvSpPr>
        <p:spPr>
          <a:xfrm>
            <a:off x="6291072" y="4913844"/>
            <a:ext cx="868680" cy="237744"/>
          </a:xfrm>
          <a:prstGeom prst="roundRect">
            <a:avLst>
              <a:gd name="adj" fmla="val 50000"/>
            </a:avLst>
          </a:prstGeom>
          <a:solidFill>
            <a:srgbClr val="3FB37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OK</a:t>
            </a:r>
          </a:p>
        </p:txBody>
      </p:sp>
      <p:sp>
        <p:nvSpPr>
          <p:cNvPr id="94" name="TextBox 93"/>
          <p:cNvSpPr txBox="1"/>
          <p:nvPr/>
        </p:nvSpPr>
        <p:spPr>
          <a:xfrm>
            <a:off x="7251192" y="4856870"/>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Vaakavieritys mobiilissa</a:t>
            </a:r>
          </a:p>
        </p:txBody>
      </p:sp>
      <p:sp>
        <p:nvSpPr>
          <p:cNvPr id="95" name="TextBox 94"/>
          <p:cNvSpPr txBox="1"/>
          <p:nvPr/>
        </p:nvSpPr>
        <p:spPr>
          <a:xfrm>
            <a:off x="8988552" y="4856870"/>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0 px</a:t>
            </a:r>
          </a:p>
        </p:txBody>
      </p:sp>
      <p:sp>
        <p:nvSpPr>
          <p:cNvPr id="96" name="Rectangle 95"/>
          <p:cNvSpPr/>
          <p:nvPr/>
        </p:nvSpPr>
        <p:spPr>
          <a:xfrm>
            <a:off x="6291072" y="5199419"/>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7" name="Rounded Rectangle 96"/>
          <p:cNvSpPr/>
          <p:nvPr/>
        </p:nvSpPr>
        <p:spPr>
          <a:xfrm>
            <a:off x="6291072" y="5265537"/>
            <a:ext cx="868680" cy="237744"/>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FFFFFF"/>
                </a:solidFill>
                <a:latin typeface="Heebo"/>
                <a:ea typeface="Heebo"/>
                <a:cs typeface="Heebo"/>
              </a:rPr>
              <a:t>INFO</a:t>
            </a:r>
          </a:p>
        </p:txBody>
      </p:sp>
      <p:sp>
        <p:nvSpPr>
          <p:cNvPr id="98" name="TextBox 97"/>
          <p:cNvSpPr txBox="1"/>
          <p:nvPr/>
        </p:nvSpPr>
        <p:spPr>
          <a:xfrm>
            <a:off x="7251192" y="5208563"/>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Tekstin määrä</a:t>
            </a:r>
          </a:p>
        </p:txBody>
      </p:sp>
      <p:sp>
        <p:nvSpPr>
          <p:cNvPr id="99" name="TextBox 98"/>
          <p:cNvSpPr txBox="1"/>
          <p:nvPr/>
        </p:nvSpPr>
        <p:spPr>
          <a:xfrm>
            <a:off x="8988552" y="5208563"/>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238 sanaa</a:t>
            </a:r>
          </a:p>
        </p:txBody>
      </p:sp>
      <p:sp>
        <p:nvSpPr>
          <p:cNvPr id="100" name="Rectangle 99"/>
          <p:cNvSpPr/>
          <p:nvPr/>
        </p:nvSpPr>
        <p:spPr>
          <a:xfrm>
            <a:off x="6291072" y="5551111"/>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1" name="Rounded Rectangle 100"/>
          <p:cNvSpPr/>
          <p:nvPr/>
        </p:nvSpPr>
        <p:spPr>
          <a:xfrm>
            <a:off x="6291072" y="5617229"/>
            <a:ext cx="868680" cy="237744"/>
          </a:xfrm>
          <a:prstGeom prst="roundRect">
            <a:avLst>
              <a:gd name="adj" fmla="val 50000"/>
            </a:avLst>
          </a:prstGeom>
          <a:solidFill>
            <a:srgbClr val="3FB37F"/>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16232B"/>
                </a:solidFill>
                <a:latin typeface="Heebo"/>
                <a:ea typeface="Heebo"/>
                <a:cs typeface="Heebo"/>
              </a:rPr>
              <a:t>OK</a:t>
            </a:r>
          </a:p>
        </p:txBody>
      </p:sp>
      <p:sp>
        <p:nvSpPr>
          <p:cNvPr id="102" name="TextBox 101"/>
          <p:cNvSpPr txBox="1"/>
          <p:nvPr/>
        </p:nvSpPr>
        <p:spPr>
          <a:xfrm>
            <a:off x="7251192" y="5560255"/>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Rikkinäiset linkit</a:t>
            </a:r>
          </a:p>
        </p:txBody>
      </p:sp>
      <p:sp>
        <p:nvSpPr>
          <p:cNvPr id="103" name="TextBox 102"/>
          <p:cNvSpPr txBox="1"/>
          <p:nvPr/>
        </p:nvSpPr>
        <p:spPr>
          <a:xfrm>
            <a:off x="8988552" y="5560255"/>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0/1</a:t>
            </a:r>
          </a:p>
        </p:txBody>
      </p:sp>
      <p:sp>
        <p:nvSpPr>
          <p:cNvPr id="104" name="Rectangle 103"/>
          <p:cNvSpPr/>
          <p:nvPr/>
        </p:nvSpPr>
        <p:spPr>
          <a:xfrm>
            <a:off x="6291072" y="5902803"/>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5" name="Rounded Rectangle 104"/>
          <p:cNvSpPr/>
          <p:nvPr/>
        </p:nvSpPr>
        <p:spPr>
          <a:xfrm>
            <a:off x="6291072" y="5968921"/>
            <a:ext cx="868680" cy="237744"/>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00" b="1">
                <a:solidFill>
                  <a:srgbClr val="FFFFFF"/>
                </a:solidFill>
                <a:latin typeface="Heebo"/>
                <a:ea typeface="Heebo"/>
                <a:cs typeface="Heebo"/>
              </a:rPr>
              <a:t>INFO</a:t>
            </a:r>
          </a:p>
        </p:txBody>
      </p:sp>
      <p:sp>
        <p:nvSpPr>
          <p:cNvPr id="106" name="TextBox 105"/>
          <p:cNvSpPr txBox="1"/>
          <p:nvPr/>
        </p:nvSpPr>
        <p:spPr>
          <a:xfrm>
            <a:off x="7251192" y="5911947"/>
            <a:ext cx="1691640" cy="351692"/>
          </a:xfrm>
          <a:prstGeom prst="rect">
            <a:avLst/>
          </a:prstGeom>
          <a:noFill/>
        </p:spPr>
        <p:txBody>
          <a:bodyPr wrap="square" lIns="36576" rIns="36576" tIns="36576" bIns="36576" anchor="ctr"/>
          <a:lstStyle/>
          <a:p>
            <a:pPr algn="l">
              <a:lnSpc>
                <a:spcPct val="105000"/>
              </a:lnSpc>
            </a:pPr>
            <a:r>
              <a:rPr sz="1000" b="1">
                <a:solidFill>
                  <a:srgbClr val="FFFFFF"/>
                </a:solidFill>
                <a:latin typeface="Heebo"/>
                <a:ea typeface="Heebo"/>
                <a:cs typeface="Heebo"/>
              </a:rPr>
              <a:t>Sisäiset linkit alasivuille</a:t>
            </a:r>
          </a:p>
        </p:txBody>
      </p:sp>
      <p:sp>
        <p:nvSpPr>
          <p:cNvPr id="107" name="TextBox 106"/>
          <p:cNvSpPr txBox="1"/>
          <p:nvPr/>
        </p:nvSpPr>
        <p:spPr>
          <a:xfrm>
            <a:off x="8988552" y="5911947"/>
            <a:ext cx="2743200" cy="351692"/>
          </a:xfrm>
          <a:prstGeom prst="rect">
            <a:avLst/>
          </a:prstGeom>
          <a:noFill/>
        </p:spPr>
        <p:txBody>
          <a:bodyPr wrap="square" lIns="36576" rIns="36576" tIns="36576" bIns="36576" anchor="ctr"/>
          <a:lstStyle/>
          <a:p>
            <a:pPr algn="l">
              <a:lnSpc>
                <a:spcPct val="105000"/>
              </a:lnSpc>
            </a:pPr>
            <a:r>
              <a:rPr sz="1000" b="0">
                <a:solidFill>
                  <a:srgbClr val="9FB2BE"/>
                </a:solidFill>
                <a:latin typeface="Heebo"/>
                <a:ea typeface="Heebo"/>
                <a:cs typeface="Heebo"/>
              </a:rPr>
              <a:t>0 kpl</a:t>
            </a:r>
          </a:p>
        </p:txBody>
      </p:sp>
      <p:sp>
        <p:nvSpPr>
          <p:cNvPr id="108" name="Rectangle 107"/>
          <p:cNvSpPr/>
          <p:nvPr/>
        </p:nvSpPr>
        <p:spPr>
          <a:xfrm>
            <a:off x="6291072" y="6254496"/>
            <a:ext cx="544068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9" name="Picture 108" descr="hw-lockup-horizontal-white.png"/>
          <p:cNvPicPr>
            <a:picLocks noChangeAspect="1"/>
          </p:cNvPicPr>
          <p:nvPr/>
        </p:nvPicPr>
        <p:blipFill>
          <a:blip r:embed="rId2"/>
          <a:stretch>
            <a:fillRect/>
          </a:stretch>
        </p:blipFill>
        <p:spPr>
          <a:xfrm>
            <a:off x="411480" y="6473952"/>
            <a:ext cx="868680" cy="196625"/>
          </a:xfrm>
          <a:prstGeom prst="rect">
            <a:avLst/>
          </a:prstGeom>
        </p:spPr>
      </p:pic>
      <p:sp>
        <p:nvSpPr>
          <p:cNvPr id="110" name="TextBox 109"/>
          <p:cNvSpPr txBox="1"/>
          <p:nvPr/>
        </p:nvSpPr>
        <p:spPr>
          <a:xfrm>
            <a:off x="8412480" y="6419088"/>
            <a:ext cx="2834640" cy="274320"/>
          </a:xfrm>
          <a:prstGeom prst="rect">
            <a:avLst/>
          </a:prstGeom>
          <a:noFill/>
        </p:spPr>
        <p:txBody>
          <a:bodyPr wrap="square" lIns="36576" rIns="36576" tIns="36576" bIns="36576" anchor="t"/>
          <a:lstStyle/>
          <a:p>
            <a:pPr algn="r">
              <a:lnSpc>
                <a:spcPct val="118000"/>
              </a:lnSpc>
            </a:pPr>
            <a:r>
              <a:rPr sz="850" b="0">
                <a:solidFill>
                  <a:srgbClr val="6F8796"/>
                </a:solidFill>
                <a:latin typeface="Heebo"/>
                <a:ea typeface="Heebo"/>
                <a:cs typeface="Heebo"/>
              </a:rPr>
              <a:t>ROAST MY PAGE · hybridworks-esikatselu.vercel.app</a:t>
            </a:r>
          </a:p>
        </p:txBody>
      </p:sp>
      <p:sp>
        <p:nvSpPr>
          <p:cNvPr id="111" name="TextBox 110"/>
          <p:cNvSpPr txBox="1"/>
          <p:nvPr/>
        </p:nvSpPr>
        <p:spPr>
          <a:xfrm>
            <a:off x="11292840" y="6382512"/>
            <a:ext cx="502920" cy="329184"/>
          </a:xfrm>
          <a:prstGeom prst="rect">
            <a:avLst/>
          </a:prstGeom>
          <a:noFill/>
        </p:spPr>
        <p:txBody>
          <a:bodyPr wrap="square" lIns="36576" rIns="36576" tIns="36576" bIns="36576" anchor="t"/>
          <a:lstStyle/>
          <a:p>
            <a:pPr algn="r">
              <a:lnSpc>
                <a:spcPct val="118000"/>
              </a:lnSpc>
            </a:pPr>
            <a:r>
              <a:rPr sz="1200" b="0">
                <a:solidFill>
                  <a:srgbClr val="6F8796"/>
                </a:solidFill>
                <a:latin typeface="Anton"/>
                <a:ea typeface="Anton"/>
                <a:cs typeface="Anton"/>
              </a:rPr>
              <a:t>14</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28" fill="hold">
                      <p:stCondLst>
                        <p:cond delay="indefinite"/>
                        <p:cond evt="onBegin" delay="0">
                          <p:tn val="2"/>
                        </p:cond>
                      </p:stCondLst>
                      <p:childTnLst>
                        <p:par>
                          <p:cTn id="9"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2"/>
                                        </p:tgtEl>
                                        <p:attrNameLst>
                                          <p:attrName>style.visibility</p:attrName>
                                        </p:attrNameLst>
                                      </p:cBhvr>
                                      <p:to>
                                        <p:strVal val="visible"/>
                                      </p:to>
                                    </p:set>
                                    <p:animEffect transition="in" filter="fade">
                                      <p:cBhvr>
                                        <p:cTn id="5" dur="500"/>
                                        <p:tgtEl>
                                          <p:spTgt spid="2"/>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3"/>
                                        </p:tgtEl>
                                        <p:attrNameLst>
                                          <p:attrName>style.visibility</p:attrName>
                                        </p:attrNameLst>
                                      </p:cBhvr>
                                      <p:to>
                                        <p:strVal val="visible"/>
                                      </p:to>
                                    </p:set>
                                    <p:animEffect transition="in" filter="fade">
                                      <p:cBhvr>
                                        <p:cTn id="8" dur="500"/>
                                        <p:tgtEl>
                                          <p:spTgt spid="3"/>
                                        </p:tgtEl>
                                      </p:cBhvr>
                                    </p:animEffect>
                                  </p:childTnLst>
                                </p:cTn>
                              </p:par>
                            </p:childTnLst>
                          </p:cTn>
                        </p:par>
                        <p:par>
                          <p:cTn id="13" fill="hold">
                            <p:stCondLst>
                              <p:cond delay="35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70"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500"/>
                                        <p:tgtEl>
                                          <p:spTgt spid="2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500"/>
                                        <p:tgtEl>
                                          <p:spTgt spid="2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500"/>
                                        <p:tgtEl>
                                          <p:spTgt spid="2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fade">
                                      <p:cBhvr>
                                        <p:cTn id="85" dur="500"/>
                                        <p:tgtEl>
                                          <p:spTgt spid="28"/>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500"/>
                                        <p:tgtEl>
                                          <p:spTgt spid="2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500"/>
                                        <p:tgtEl>
                                          <p:spTgt spid="30"/>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fade">
                                      <p:cBhvr>
                                        <p:cTn id="94" dur="500"/>
                                        <p:tgtEl>
                                          <p:spTgt spid="31"/>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fade">
                                      <p:cBhvr>
                                        <p:cTn id="100" dur="500"/>
                                        <p:tgtEl>
                                          <p:spTgt spid="3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500"/>
                                        <p:tgtEl>
                                          <p:spTgt spid="34"/>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5"/>
                                        </p:tgtEl>
                                        <p:attrNameLst>
                                          <p:attrName>style.visibility</p:attrName>
                                        </p:attrNameLst>
                                      </p:cBhvr>
                                      <p:to>
                                        <p:strVal val="visible"/>
                                      </p:to>
                                    </p:set>
                                    <p:animEffect transition="in" filter="fade">
                                      <p:cBhvr>
                                        <p:cTn id="106" dur="500"/>
                                        <p:tgtEl>
                                          <p:spTgt spid="35"/>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fade">
                                      <p:cBhvr>
                                        <p:cTn id="109" dur="500"/>
                                        <p:tgtEl>
                                          <p:spTgt spid="36"/>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7"/>
                                        </p:tgtEl>
                                        <p:attrNameLst>
                                          <p:attrName>style.visibility</p:attrName>
                                        </p:attrNameLst>
                                      </p:cBhvr>
                                      <p:to>
                                        <p:strVal val="visible"/>
                                      </p:to>
                                    </p:set>
                                    <p:animEffect transition="in" filter="fade">
                                      <p:cBhvr>
                                        <p:cTn id="112" dur="500"/>
                                        <p:tgtEl>
                                          <p:spTgt spid="37"/>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38"/>
                                        </p:tgtEl>
                                        <p:attrNameLst>
                                          <p:attrName>style.visibility</p:attrName>
                                        </p:attrNameLst>
                                      </p:cBhvr>
                                      <p:to>
                                        <p:strVal val="visible"/>
                                      </p:to>
                                    </p:set>
                                    <p:animEffect transition="in" filter="fade">
                                      <p:cBhvr>
                                        <p:cTn id="115" dur="500"/>
                                        <p:tgtEl>
                                          <p:spTgt spid="38"/>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39"/>
                                        </p:tgtEl>
                                        <p:attrNameLst>
                                          <p:attrName>style.visibility</p:attrName>
                                        </p:attrNameLst>
                                      </p:cBhvr>
                                      <p:to>
                                        <p:strVal val="visible"/>
                                      </p:to>
                                    </p:set>
                                    <p:animEffect transition="in" filter="fade">
                                      <p:cBhvr>
                                        <p:cTn id="118" dur="500"/>
                                        <p:tgtEl>
                                          <p:spTgt spid="39"/>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40"/>
                                        </p:tgtEl>
                                        <p:attrNameLst>
                                          <p:attrName>style.visibility</p:attrName>
                                        </p:attrNameLst>
                                      </p:cBhvr>
                                      <p:to>
                                        <p:strVal val="visible"/>
                                      </p:to>
                                    </p:set>
                                    <p:animEffect transition="in" filter="fade">
                                      <p:cBhvr>
                                        <p:cTn id="121" dur="500"/>
                                        <p:tgtEl>
                                          <p:spTgt spid="40"/>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41"/>
                                        </p:tgtEl>
                                        <p:attrNameLst>
                                          <p:attrName>style.visibility</p:attrName>
                                        </p:attrNameLst>
                                      </p:cBhvr>
                                      <p:to>
                                        <p:strVal val="visible"/>
                                      </p:to>
                                    </p:set>
                                    <p:animEffect transition="in" filter="fade">
                                      <p:cBhvr>
                                        <p:cTn id="124" dur="500"/>
                                        <p:tgtEl>
                                          <p:spTgt spid="41"/>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2"/>
                                        </p:tgtEl>
                                        <p:attrNameLst>
                                          <p:attrName>style.visibility</p:attrName>
                                        </p:attrNameLst>
                                      </p:cBhvr>
                                      <p:to>
                                        <p:strVal val="visible"/>
                                      </p:to>
                                    </p:set>
                                    <p:animEffect transition="in" filter="fade">
                                      <p:cBhvr>
                                        <p:cTn id="127" dur="500"/>
                                        <p:tgtEl>
                                          <p:spTgt spid="42"/>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43"/>
                                        </p:tgtEl>
                                        <p:attrNameLst>
                                          <p:attrName>style.visibility</p:attrName>
                                        </p:attrNameLst>
                                      </p:cBhvr>
                                      <p:to>
                                        <p:strVal val="visible"/>
                                      </p:to>
                                    </p:set>
                                    <p:animEffect transition="in" filter="fade">
                                      <p:cBhvr>
                                        <p:cTn id="130" dur="500"/>
                                        <p:tgtEl>
                                          <p:spTgt spid="43"/>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44"/>
                                        </p:tgtEl>
                                        <p:attrNameLst>
                                          <p:attrName>style.visibility</p:attrName>
                                        </p:attrNameLst>
                                      </p:cBhvr>
                                      <p:to>
                                        <p:strVal val="visible"/>
                                      </p:to>
                                    </p:set>
                                    <p:animEffect transition="in" filter="fade">
                                      <p:cBhvr>
                                        <p:cTn id="133" dur="500"/>
                                        <p:tgtEl>
                                          <p:spTgt spid="44"/>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45"/>
                                        </p:tgtEl>
                                        <p:attrNameLst>
                                          <p:attrName>style.visibility</p:attrName>
                                        </p:attrNameLst>
                                      </p:cBhvr>
                                      <p:to>
                                        <p:strVal val="visible"/>
                                      </p:to>
                                    </p:set>
                                    <p:animEffect transition="in" filter="fade">
                                      <p:cBhvr>
                                        <p:cTn id="136" dur="500"/>
                                        <p:tgtEl>
                                          <p:spTgt spid="45"/>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46"/>
                                        </p:tgtEl>
                                        <p:attrNameLst>
                                          <p:attrName>style.visibility</p:attrName>
                                        </p:attrNameLst>
                                      </p:cBhvr>
                                      <p:to>
                                        <p:strVal val="visible"/>
                                      </p:to>
                                    </p:set>
                                    <p:animEffect transition="in" filter="fade">
                                      <p:cBhvr>
                                        <p:cTn id="139" dur="500"/>
                                        <p:tgtEl>
                                          <p:spTgt spid="46"/>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47"/>
                                        </p:tgtEl>
                                        <p:attrNameLst>
                                          <p:attrName>style.visibility</p:attrName>
                                        </p:attrNameLst>
                                      </p:cBhvr>
                                      <p:to>
                                        <p:strVal val="visible"/>
                                      </p:to>
                                    </p:set>
                                    <p:animEffect transition="in" filter="fade">
                                      <p:cBhvr>
                                        <p:cTn id="142" dur="500"/>
                                        <p:tgtEl>
                                          <p:spTgt spid="47"/>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48"/>
                                        </p:tgtEl>
                                        <p:attrNameLst>
                                          <p:attrName>style.visibility</p:attrName>
                                        </p:attrNameLst>
                                      </p:cBhvr>
                                      <p:to>
                                        <p:strVal val="visible"/>
                                      </p:to>
                                    </p:set>
                                    <p:animEffect transition="in" filter="fade">
                                      <p:cBhvr>
                                        <p:cTn id="145" dur="500"/>
                                        <p:tgtEl>
                                          <p:spTgt spid="48"/>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49"/>
                                        </p:tgtEl>
                                        <p:attrNameLst>
                                          <p:attrName>style.visibility</p:attrName>
                                        </p:attrNameLst>
                                      </p:cBhvr>
                                      <p:to>
                                        <p:strVal val="visible"/>
                                      </p:to>
                                    </p:set>
                                    <p:animEffect transition="in" filter="fade">
                                      <p:cBhvr>
                                        <p:cTn id="148" dur="500"/>
                                        <p:tgtEl>
                                          <p:spTgt spid="49"/>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50"/>
                                        </p:tgtEl>
                                        <p:attrNameLst>
                                          <p:attrName>style.visibility</p:attrName>
                                        </p:attrNameLst>
                                      </p:cBhvr>
                                      <p:to>
                                        <p:strVal val="visible"/>
                                      </p:to>
                                    </p:set>
                                    <p:animEffect transition="in" filter="fade">
                                      <p:cBhvr>
                                        <p:cTn id="151" dur="500"/>
                                        <p:tgtEl>
                                          <p:spTgt spid="50"/>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51"/>
                                        </p:tgtEl>
                                        <p:attrNameLst>
                                          <p:attrName>style.visibility</p:attrName>
                                        </p:attrNameLst>
                                      </p:cBhvr>
                                      <p:to>
                                        <p:strVal val="visible"/>
                                      </p:to>
                                    </p:set>
                                    <p:animEffect transition="in" filter="fade">
                                      <p:cBhvr>
                                        <p:cTn id="154" dur="500"/>
                                        <p:tgtEl>
                                          <p:spTgt spid="51"/>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52"/>
                                        </p:tgtEl>
                                        <p:attrNameLst>
                                          <p:attrName>style.visibility</p:attrName>
                                        </p:attrNameLst>
                                      </p:cBhvr>
                                      <p:to>
                                        <p:strVal val="visible"/>
                                      </p:to>
                                    </p:set>
                                    <p:animEffect transition="in" filter="fade">
                                      <p:cBhvr>
                                        <p:cTn id="157" dur="500"/>
                                        <p:tgtEl>
                                          <p:spTgt spid="52"/>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53"/>
                                        </p:tgtEl>
                                        <p:attrNameLst>
                                          <p:attrName>style.visibility</p:attrName>
                                        </p:attrNameLst>
                                      </p:cBhvr>
                                      <p:to>
                                        <p:strVal val="visible"/>
                                      </p:to>
                                    </p:set>
                                    <p:animEffect transition="in" filter="fade">
                                      <p:cBhvr>
                                        <p:cTn id="160" dur="500"/>
                                        <p:tgtEl>
                                          <p:spTgt spid="53"/>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54"/>
                                        </p:tgtEl>
                                        <p:attrNameLst>
                                          <p:attrName>style.visibility</p:attrName>
                                        </p:attrNameLst>
                                      </p:cBhvr>
                                      <p:to>
                                        <p:strVal val="visible"/>
                                      </p:to>
                                    </p:set>
                                    <p:animEffect transition="in" filter="fade">
                                      <p:cBhvr>
                                        <p:cTn id="163" dur="500"/>
                                        <p:tgtEl>
                                          <p:spTgt spid="54"/>
                                        </p:tgtEl>
                                      </p:cBhvr>
                                    </p:animEffect>
                                  </p:childTnLst>
                                </p:cTn>
                              </p:par>
                              <p:par>
                                <p:cTn id="164" presetID="10" presetClass="entr" presetSubtype="0" fill="hold" grpId="0" nodeType="withEffect">
                                  <p:stCondLst>
                                    <p:cond delay="0"/>
                                  </p:stCondLst>
                                  <p:childTnLst>
                                    <p:set>
                                      <p:cBhvr>
                                        <p:cTn id="165" dur="1" fill="hold">
                                          <p:stCondLst>
                                            <p:cond delay="0"/>
                                          </p:stCondLst>
                                        </p:cTn>
                                        <p:tgtEl>
                                          <p:spTgt spid="55"/>
                                        </p:tgtEl>
                                        <p:attrNameLst>
                                          <p:attrName>style.visibility</p:attrName>
                                        </p:attrNameLst>
                                      </p:cBhvr>
                                      <p:to>
                                        <p:strVal val="visible"/>
                                      </p:to>
                                    </p:set>
                                    <p:animEffect transition="in" filter="fade">
                                      <p:cBhvr>
                                        <p:cTn id="166" dur="500"/>
                                        <p:tgtEl>
                                          <p:spTgt spid="55"/>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56"/>
                                        </p:tgtEl>
                                        <p:attrNameLst>
                                          <p:attrName>style.visibility</p:attrName>
                                        </p:attrNameLst>
                                      </p:cBhvr>
                                      <p:to>
                                        <p:strVal val="visible"/>
                                      </p:to>
                                    </p:set>
                                    <p:animEffect transition="in" filter="fade">
                                      <p:cBhvr>
                                        <p:cTn id="169" dur="500"/>
                                        <p:tgtEl>
                                          <p:spTgt spid="56"/>
                                        </p:tgtEl>
                                      </p:cBhvr>
                                    </p:animEffect>
                                  </p:childTnLst>
                                </p:cTn>
                              </p:par>
                            </p:childTnLst>
                          </p:cTn>
                        </p:par>
                        <p:par>
                          <p:cTn id="327" fill="hold">
                            <p:stCondLst>
                              <p:cond delay="1050"/>
                            </p:stCondLst>
                            <p:childTnLst>
                              <p:par>
                                <p:cTn id="171" presetID="10" presetClass="entr" presetSubtype="0" fill="hold" grpId="0" nodeType="afterEffect">
                                  <p:stCondLst>
                                    <p:cond delay="0"/>
                                  </p:stCondLst>
                                  <p:childTnLst>
                                    <p:set>
                                      <p:cBhvr>
                                        <p:cTn id="172" dur="1" fill="hold">
                                          <p:stCondLst>
                                            <p:cond delay="0"/>
                                          </p:stCondLst>
                                        </p:cTn>
                                        <p:tgtEl>
                                          <p:spTgt spid="57"/>
                                        </p:tgtEl>
                                        <p:attrNameLst>
                                          <p:attrName>style.visibility</p:attrName>
                                        </p:attrNameLst>
                                      </p:cBhvr>
                                      <p:to>
                                        <p:strVal val="visible"/>
                                      </p:to>
                                    </p:set>
                                    <p:animEffect transition="in" filter="fade">
                                      <p:cBhvr>
                                        <p:cTn id="173" dur="500"/>
                                        <p:tgtEl>
                                          <p:spTgt spid="57"/>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58"/>
                                        </p:tgtEl>
                                        <p:attrNameLst>
                                          <p:attrName>style.visibility</p:attrName>
                                        </p:attrNameLst>
                                      </p:cBhvr>
                                      <p:to>
                                        <p:strVal val="visible"/>
                                      </p:to>
                                    </p:set>
                                    <p:animEffect transition="in" filter="fade">
                                      <p:cBhvr>
                                        <p:cTn id="176" dur="500"/>
                                        <p:tgtEl>
                                          <p:spTgt spid="58"/>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59"/>
                                        </p:tgtEl>
                                        <p:attrNameLst>
                                          <p:attrName>style.visibility</p:attrName>
                                        </p:attrNameLst>
                                      </p:cBhvr>
                                      <p:to>
                                        <p:strVal val="visible"/>
                                      </p:to>
                                    </p:set>
                                    <p:animEffect transition="in" filter="fade">
                                      <p:cBhvr>
                                        <p:cTn id="179" dur="500"/>
                                        <p:tgtEl>
                                          <p:spTgt spid="59"/>
                                        </p:tgtEl>
                                      </p:cBhvr>
                                    </p:animEffect>
                                  </p:childTnLst>
                                </p:cTn>
                              </p:par>
                              <p:par>
                                <p:cTn id="180" presetID="10" presetClass="entr" presetSubtype="0" fill="hold" grpId="0" nodeType="withEffect">
                                  <p:stCondLst>
                                    <p:cond delay="0"/>
                                  </p:stCondLst>
                                  <p:childTnLst>
                                    <p:set>
                                      <p:cBhvr>
                                        <p:cTn id="181" dur="1" fill="hold">
                                          <p:stCondLst>
                                            <p:cond delay="0"/>
                                          </p:stCondLst>
                                        </p:cTn>
                                        <p:tgtEl>
                                          <p:spTgt spid="60"/>
                                        </p:tgtEl>
                                        <p:attrNameLst>
                                          <p:attrName>style.visibility</p:attrName>
                                        </p:attrNameLst>
                                      </p:cBhvr>
                                      <p:to>
                                        <p:strVal val="visible"/>
                                      </p:to>
                                    </p:set>
                                    <p:animEffect transition="in" filter="fade">
                                      <p:cBhvr>
                                        <p:cTn id="182" dur="500"/>
                                        <p:tgtEl>
                                          <p:spTgt spid="60"/>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61"/>
                                        </p:tgtEl>
                                        <p:attrNameLst>
                                          <p:attrName>style.visibility</p:attrName>
                                        </p:attrNameLst>
                                      </p:cBhvr>
                                      <p:to>
                                        <p:strVal val="visible"/>
                                      </p:to>
                                    </p:set>
                                    <p:animEffect transition="in" filter="fade">
                                      <p:cBhvr>
                                        <p:cTn id="185" dur="500"/>
                                        <p:tgtEl>
                                          <p:spTgt spid="61"/>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62"/>
                                        </p:tgtEl>
                                        <p:attrNameLst>
                                          <p:attrName>style.visibility</p:attrName>
                                        </p:attrNameLst>
                                      </p:cBhvr>
                                      <p:to>
                                        <p:strVal val="visible"/>
                                      </p:to>
                                    </p:set>
                                    <p:animEffect transition="in" filter="fade">
                                      <p:cBhvr>
                                        <p:cTn id="188" dur="500"/>
                                        <p:tgtEl>
                                          <p:spTgt spid="62"/>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63"/>
                                        </p:tgtEl>
                                        <p:attrNameLst>
                                          <p:attrName>style.visibility</p:attrName>
                                        </p:attrNameLst>
                                      </p:cBhvr>
                                      <p:to>
                                        <p:strVal val="visible"/>
                                      </p:to>
                                    </p:set>
                                    <p:animEffect transition="in" filter="fade">
                                      <p:cBhvr>
                                        <p:cTn id="191" dur="500"/>
                                        <p:tgtEl>
                                          <p:spTgt spid="63"/>
                                        </p:tgtEl>
                                      </p:cBhvr>
                                    </p:animEffect>
                                  </p:childTnLst>
                                </p:cTn>
                              </p:par>
                              <p:par>
                                <p:cTn id="192" presetID="10" presetClass="entr" presetSubtype="0" fill="hold" grpId="0" nodeType="withEffect">
                                  <p:stCondLst>
                                    <p:cond delay="0"/>
                                  </p:stCondLst>
                                  <p:childTnLst>
                                    <p:set>
                                      <p:cBhvr>
                                        <p:cTn id="193" dur="1" fill="hold">
                                          <p:stCondLst>
                                            <p:cond delay="0"/>
                                          </p:stCondLst>
                                        </p:cTn>
                                        <p:tgtEl>
                                          <p:spTgt spid="64"/>
                                        </p:tgtEl>
                                        <p:attrNameLst>
                                          <p:attrName>style.visibility</p:attrName>
                                        </p:attrNameLst>
                                      </p:cBhvr>
                                      <p:to>
                                        <p:strVal val="visible"/>
                                      </p:to>
                                    </p:set>
                                    <p:animEffect transition="in" filter="fade">
                                      <p:cBhvr>
                                        <p:cTn id="194" dur="500"/>
                                        <p:tgtEl>
                                          <p:spTgt spid="64"/>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65"/>
                                        </p:tgtEl>
                                        <p:attrNameLst>
                                          <p:attrName>style.visibility</p:attrName>
                                        </p:attrNameLst>
                                      </p:cBhvr>
                                      <p:to>
                                        <p:strVal val="visible"/>
                                      </p:to>
                                    </p:set>
                                    <p:animEffect transition="in" filter="fade">
                                      <p:cBhvr>
                                        <p:cTn id="197" dur="500"/>
                                        <p:tgtEl>
                                          <p:spTgt spid="65"/>
                                        </p:tgtEl>
                                      </p:cBhvr>
                                    </p:animEffect>
                                  </p:childTnLst>
                                </p:cTn>
                              </p:par>
                              <p:par>
                                <p:cTn id="198" presetID="10" presetClass="entr" presetSubtype="0" fill="hold" grpId="0" nodeType="withEffect">
                                  <p:stCondLst>
                                    <p:cond delay="0"/>
                                  </p:stCondLst>
                                  <p:childTnLst>
                                    <p:set>
                                      <p:cBhvr>
                                        <p:cTn id="199" dur="1" fill="hold">
                                          <p:stCondLst>
                                            <p:cond delay="0"/>
                                          </p:stCondLst>
                                        </p:cTn>
                                        <p:tgtEl>
                                          <p:spTgt spid="66"/>
                                        </p:tgtEl>
                                        <p:attrNameLst>
                                          <p:attrName>style.visibility</p:attrName>
                                        </p:attrNameLst>
                                      </p:cBhvr>
                                      <p:to>
                                        <p:strVal val="visible"/>
                                      </p:to>
                                    </p:set>
                                    <p:animEffect transition="in" filter="fade">
                                      <p:cBhvr>
                                        <p:cTn id="200" dur="500"/>
                                        <p:tgtEl>
                                          <p:spTgt spid="66"/>
                                        </p:tgtEl>
                                      </p:cBhvr>
                                    </p:animEffect>
                                  </p:childTnLst>
                                </p:cTn>
                              </p:par>
                              <p:par>
                                <p:cTn id="201" presetID="10" presetClass="entr" presetSubtype="0" fill="hold" grpId="0" nodeType="withEffect">
                                  <p:stCondLst>
                                    <p:cond delay="0"/>
                                  </p:stCondLst>
                                  <p:childTnLst>
                                    <p:set>
                                      <p:cBhvr>
                                        <p:cTn id="202" dur="1" fill="hold">
                                          <p:stCondLst>
                                            <p:cond delay="0"/>
                                          </p:stCondLst>
                                        </p:cTn>
                                        <p:tgtEl>
                                          <p:spTgt spid="67"/>
                                        </p:tgtEl>
                                        <p:attrNameLst>
                                          <p:attrName>style.visibility</p:attrName>
                                        </p:attrNameLst>
                                      </p:cBhvr>
                                      <p:to>
                                        <p:strVal val="visible"/>
                                      </p:to>
                                    </p:set>
                                    <p:animEffect transition="in" filter="fade">
                                      <p:cBhvr>
                                        <p:cTn id="203" dur="500"/>
                                        <p:tgtEl>
                                          <p:spTgt spid="67"/>
                                        </p:tgtEl>
                                      </p:cBhvr>
                                    </p:animEffect>
                                  </p:childTnLst>
                                </p:cTn>
                              </p:par>
                              <p:par>
                                <p:cTn id="204" presetID="10" presetClass="entr" presetSubtype="0" fill="hold" grpId="0" nodeType="withEffect">
                                  <p:stCondLst>
                                    <p:cond delay="0"/>
                                  </p:stCondLst>
                                  <p:childTnLst>
                                    <p:set>
                                      <p:cBhvr>
                                        <p:cTn id="205" dur="1" fill="hold">
                                          <p:stCondLst>
                                            <p:cond delay="0"/>
                                          </p:stCondLst>
                                        </p:cTn>
                                        <p:tgtEl>
                                          <p:spTgt spid="68"/>
                                        </p:tgtEl>
                                        <p:attrNameLst>
                                          <p:attrName>style.visibility</p:attrName>
                                        </p:attrNameLst>
                                      </p:cBhvr>
                                      <p:to>
                                        <p:strVal val="visible"/>
                                      </p:to>
                                    </p:set>
                                    <p:animEffect transition="in" filter="fade">
                                      <p:cBhvr>
                                        <p:cTn id="206" dur="500"/>
                                        <p:tgtEl>
                                          <p:spTgt spid="68"/>
                                        </p:tgtEl>
                                      </p:cBhvr>
                                    </p:animEffect>
                                  </p:childTnLst>
                                </p:cTn>
                              </p:par>
                              <p:par>
                                <p:cTn id="207" presetID="10" presetClass="entr" presetSubtype="0" fill="hold" grpId="0" nodeType="withEffect">
                                  <p:stCondLst>
                                    <p:cond delay="0"/>
                                  </p:stCondLst>
                                  <p:childTnLst>
                                    <p:set>
                                      <p:cBhvr>
                                        <p:cTn id="208" dur="1" fill="hold">
                                          <p:stCondLst>
                                            <p:cond delay="0"/>
                                          </p:stCondLst>
                                        </p:cTn>
                                        <p:tgtEl>
                                          <p:spTgt spid="69"/>
                                        </p:tgtEl>
                                        <p:attrNameLst>
                                          <p:attrName>style.visibility</p:attrName>
                                        </p:attrNameLst>
                                      </p:cBhvr>
                                      <p:to>
                                        <p:strVal val="visible"/>
                                      </p:to>
                                    </p:set>
                                    <p:animEffect transition="in" filter="fade">
                                      <p:cBhvr>
                                        <p:cTn id="209" dur="500"/>
                                        <p:tgtEl>
                                          <p:spTgt spid="69"/>
                                        </p:tgtEl>
                                      </p:cBhvr>
                                    </p:animEffect>
                                  </p:childTnLst>
                                </p:cTn>
                              </p:par>
                              <p:par>
                                <p:cTn id="210" presetID="10" presetClass="entr" presetSubtype="0" fill="hold" grpId="0" nodeType="withEffect">
                                  <p:stCondLst>
                                    <p:cond delay="0"/>
                                  </p:stCondLst>
                                  <p:childTnLst>
                                    <p:set>
                                      <p:cBhvr>
                                        <p:cTn id="211" dur="1" fill="hold">
                                          <p:stCondLst>
                                            <p:cond delay="0"/>
                                          </p:stCondLst>
                                        </p:cTn>
                                        <p:tgtEl>
                                          <p:spTgt spid="70"/>
                                        </p:tgtEl>
                                        <p:attrNameLst>
                                          <p:attrName>style.visibility</p:attrName>
                                        </p:attrNameLst>
                                      </p:cBhvr>
                                      <p:to>
                                        <p:strVal val="visible"/>
                                      </p:to>
                                    </p:set>
                                    <p:animEffect transition="in" filter="fade">
                                      <p:cBhvr>
                                        <p:cTn id="212" dur="500"/>
                                        <p:tgtEl>
                                          <p:spTgt spid="70"/>
                                        </p:tgtEl>
                                      </p:cBhvr>
                                    </p:animEffect>
                                  </p:childTnLst>
                                </p:cTn>
                              </p:par>
                              <p:par>
                                <p:cTn id="213" presetID="10" presetClass="entr" presetSubtype="0" fill="hold" grpId="0" nodeType="withEffect">
                                  <p:stCondLst>
                                    <p:cond delay="0"/>
                                  </p:stCondLst>
                                  <p:childTnLst>
                                    <p:set>
                                      <p:cBhvr>
                                        <p:cTn id="214" dur="1" fill="hold">
                                          <p:stCondLst>
                                            <p:cond delay="0"/>
                                          </p:stCondLst>
                                        </p:cTn>
                                        <p:tgtEl>
                                          <p:spTgt spid="71"/>
                                        </p:tgtEl>
                                        <p:attrNameLst>
                                          <p:attrName>style.visibility</p:attrName>
                                        </p:attrNameLst>
                                      </p:cBhvr>
                                      <p:to>
                                        <p:strVal val="visible"/>
                                      </p:to>
                                    </p:set>
                                    <p:animEffect transition="in" filter="fade">
                                      <p:cBhvr>
                                        <p:cTn id="215" dur="500"/>
                                        <p:tgtEl>
                                          <p:spTgt spid="71"/>
                                        </p:tgtEl>
                                      </p:cBhvr>
                                    </p:animEffect>
                                  </p:childTnLst>
                                </p:cTn>
                              </p:par>
                              <p:par>
                                <p:cTn id="216" presetID="10" presetClass="entr" presetSubtype="0" fill="hold" grpId="0" nodeType="withEffect">
                                  <p:stCondLst>
                                    <p:cond delay="0"/>
                                  </p:stCondLst>
                                  <p:childTnLst>
                                    <p:set>
                                      <p:cBhvr>
                                        <p:cTn id="217" dur="1" fill="hold">
                                          <p:stCondLst>
                                            <p:cond delay="0"/>
                                          </p:stCondLst>
                                        </p:cTn>
                                        <p:tgtEl>
                                          <p:spTgt spid="72"/>
                                        </p:tgtEl>
                                        <p:attrNameLst>
                                          <p:attrName>style.visibility</p:attrName>
                                        </p:attrNameLst>
                                      </p:cBhvr>
                                      <p:to>
                                        <p:strVal val="visible"/>
                                      </p:to>
                                    </p:set>
                                    <p:animEffect transition="in" filter="fade">
                                      <p:cBhvr>
                                        <p:cTn id="218" dur="500"/>
                                        <p:tgtEl>
                                          <p:spTgt spid="72"/>
                                        </p:tgtEl>
                                      </p:cBhvr>
                                    </p:animEffect>
                                  </p:childTnLst>
                                </p:cTn>
                              </p:par>
                              <p:par>
                                <p:cTn id="219" presetID="10" presetClass="entr" presetSubtype="0" fill="hold" grpId="0" nodeType="withEffect">
                                  <p:stCondLst>
                                    <p:cond delay="0"/>
                                  </p:stCondLst>
                                  <p:childTnLst>
                                    <p:set>
                                      <p:cBhvr>
                                        <p:cTn id="220" dur="1" fill="hold">
                                          <p:stCondLst>
                                            <p:cond delay="0"/>
                                          </p:stCondLst>
                                        </p:cTn>
                                        <p:tgtEl>
                                          <p:spTgt spid="73"/>
                                        </p:tgtEl>
                                        <p:attrNameLst>
                                          <p:attrName>style.visibility</p:attrName>
                                        </p:attrNameLst>
                                      </p:cBhvr>
                                      <p:to>
                                        <p:strVal val="visible"/>
                                      </p:to>
                                    </p:set>
                                    <p:animEffect transition="in" filter="fade">
                                      <p:cBhvr>
                                        <p:cTn id="221" dur="500"/>
                                        <p:tgtEl>
                                          <p:spTgt spid="73"/>
                                        </p:tgtEl>
                                      </p:cBhvr>
                                    </p:animEffect>
                                  </p:childTnLst>
                                </p:cTn>
                              </p:par>
                              <p:par>
                                <p:cTn id="222" presetID="10" presetClass="entr" presetSubtype="0" fill="hold" grpId="0" nodeType="withEffect">
                                  <p:stCondLst>
                                    <p:cond delay="0"/>
                                  </p:stCondLst>
                                  <p:childTnLst>
                                    <p:set>
                                      <p:cBhvr>
                                        <p:cTn id="223" dur="1" fill="hold">
                                          <p:stCondLst>
                                            <p:cond delay="0"/>
                                          </p:stCondLst>
                                        </p:cTn>
                                        <p:tgtEl>
                                          <p:spTgt spid="74"/>
                                        </p:tgtEl>
                                        <p:attrNameLst>
                                          <p:attrName>style.visibility</p:attrName>
                                        </p:attrNameLst>
                                      </p:cBhvr>
                                      <p:to>
                                        <p:strVal val="visible"/>
                                      </p:to>
                                    </p:set>
                                    <p:animEffect transition="in" filter="fade">
                                      <p:cBhvr>
                                        <p:cTn id="224" dur="500"/>
                                        <p:tgtEl>
                                          <p:spTgt spid="74"/>
                                        </p:tgtEl>
                                      </p:cBhvr>
                                    </p:animEffect>
                                  </p:childTnLst>
                                </p:cTn>
                              </p:par>
                              <p:par>
                                <p:cTn id="225" presetID="10" presetClass="entr" presetSubtype="0" fill="hold" grpId="0" nodeType="withEffect">
                                  <p:stCondLst>
                                    <p:cond delay="0"/>
                                  </p:stCondLst>
                                  <p:childTnLst>
                                    <p:set>
                                      <p:cBhvr>
                                        <p:cTn id="226" dur="1" fill="hold">
                                          <p:stCondLst>
                                            <p:cond delay="0"/>
                                          </p:stCondLst>
                                        </p:cTn>
                                        <p:tgtEl>
                                          <p:spTgt spid="75"/>
                                        </p:tgtEl>
                                        <p:attrNameLst>
                                          <p:attrName>style.visibility</p:attrName>
                                        </p:attrNameLst>
                                      </p:cBhvr>
                                      <p:to>
                                        <p:strVal val="visible"/>
                                      </p:to>
                                    </p:set>
                                    <p:animEffect transition="in" filter="fade">
                                      <p:cBhvr>
                                        <p:cTn id="227" dur="500"/>
                                        <p:tgtEl>
                                          <p:spTgt spid="75"/>
                                        </p:tgtEl>
                                      </p:cBhvr>
                                    </p:animEffect>
                                  </p:childTnLst>
                                </p:cTn>
                              </p:par>
                              <p:par>
                                <p:cTn id="228" presetID="10" presetClass="entr" presetSubtype="0" fill="hold" grpId="0" nodeType="withEffect">
                                  <p:stCondLst>
                                    <p:cond delay="0"/>
                                  </p:stCondLst>
                                  <p:childTnLst>
                                    <p:set>
                                      <p:cBhvr>
                                        <p:cTn id="229" dur="1" fill="hold">
                                          <p:stCondLst>
                                            <p:cond delay="0"/>
                                          </p:stCondLst>
                                        </p:cTn>
                                        <p:tgtEl>
                                          <p:spTgt spid="76"/>
                                        </p:tgtEl>
                                        <p:attrNameLst>
                                          <p:attrName>style.visibility</p:attrName>
                                        </p:attrNameLst>
                                      </p:cBhvr>
                                      <p:to>
                                        <p:strVal val="visible"/>
                                      </p:to>
                                    </p:set>
                                    <p:animEffect transition="in" filter="fade">
                                      <p:cBhvr>
                                        <p:cTn id="230" dur="500"/>
                                        <p:tgtEl>
                                          <p:spTgt spid="76"/>
                                        </p:tgtEl>
                                      </p:cBhvr>
                                    </p:animEffect>
                                  </p:childTnLst>
                                </p:cTn>
                              </p:par>
                              <p:par>
                                <p:cTn id="231" presetID="10" presetClass="entr" presetSubtype="0" fill="hold" grpId="0" nodeType="withEffect">
                                  <p:stCondLst>
                                    <p:cond delay="0"/>
                                  </p:stCondLst>
                                  <p:childTnLst>
                                    <p:set>
                                      <p:cBhvr>
                                        <p:cTn id="232" dur="1" fill="hold">
                                          <p:stCondLst>
                                            <p:cond delay="0"/>
                                          </p:stCondLst>
                                        </p:cTn>
                                        <p:tgtEl>
                                          <p:spTgt spid="77"/>
                                        </p:tgtEl>
                                        <p:attrNameLst>
                                          <p:attrName>style.visibility</p:attrName>
                                        </p:attrNameLst>
                                      </p:cBhvr>
                                      <p:to>
                                        <p:strVal val="visible"/>
                                      </p:to>
                                    </p:set>
                                    <p:animEffect transition="in" filter="fade">
                                      <p:cBhvr>
                                        <p:cTn id="233" dur="500"/>
                                        <p:tgtEl>
                                          <p:spTgt spid="77"/>
                                        </p:tgtEl>
                                      </p:cBhvr>
                                    </p:animEffect>
                                  </p:childTnLst>
                                </p:cTn>
                              </p:par>
                              <p:par>
                                <p:cTn id="234" presetID="10" presetClass="entr" presetSubtype="0" fill="hold" grpId="0" nodeType="withEffect">
                                  <p:stCondLst>
                                    <p:cond delay="0"/>
                                  </p:stCondLst>
                                  <p:childTnLst>
                                    <p:set>
                                      <p:cBhvr>
                                        <p:cTn id="235" dur="1" fill="hold">
                                          <p:stCondLst>
                                            <p:cond delay="0"/>
                                          </p:stCondLst>
                                        </p:cTn>
                                        <p:tgtEl>
                                          <p:spTgt spid="78"/>
                                        </p:tgtEl>
                                        <p:attrNameLst>
                                          <p:attrName>style.visibility</p:attrName>
                                        </p:attrNameLst>
                                      </p:cBhvr>
                                      <p:to>
                                        <p:strVal val="visible"/>
                                      </p:to>
                                    </p:set>
                                    <p:animEffect transition="in" filter="fade">
                                      <p:cBhvr>
                                        <p:cTn id="236" dur="500"/>
                                        <p:tgtEl>
                                          <p:spTgt spid="78"/>
                                        </p:tgtEl>
                                      </p:cBhvr>
                                    </p:animEffect>
                                  </p:childTnLst>
                                </p:cTn>
                              </p:par>
                              <p:par>
                                <p:cTn id="237" presetID="10" presetClass="entr" presetSubtype="0" fill="hold" grpId="0" nodeType="withEffect">
                                  <p:stCondLst>
                                    <p:cond delay="0"/>
                                  </p:stCondLst>
                                  <p:childTnLst>
                                    <p:set>
                                      <p:cBhvr>
                                        <p:cTn id="238" dur="1" fill="hold">
                                          <p:stCondLst>
                                            <p:cond delay="0"/>
                                          </p:stCondLst>
                                        </p:cTn>
                                        <p:tgtEl>
                                          <p:spTgt spid="79"/>
                                        </p:tgtEl>
                                        <p:attrNameLst>
                                          <p:attrName>style.visibility</p:attrName>
                                        </p:attrNameLst>
                                      </p:cBhvr>
                                      <p:to>
                                        <p:strVal val="visible"/>
                                      </p:to>
                                    </p:set>
                                    <p:animEffect transition="in" filter="fade">
                                      <p:cBhvr>
                                        <p:cTn id="239" dur="500"/>
                                        <p:tgtEl>
                                          <p:spTgt spid="79"/>
                                        </p:tgtEl>
                                      </p:cBhvr>
                                    </p:animEffect>
                                  </p:childTnLst>
                                </p:cTn>
                              </p:par>
                              <p:par>
                                <p:cTn id="240" presetID="10" presetClass="entr" presetSubtype="0" fill="hold" grpId="0" nodeType="withEffect">
                                  <p:stCondLst>
                                    <p:cond delay="0"/>
                                  </p:stCondLst>
                                  <p:childTnLst>
                                    <p:set>
                                      <p:cBhvr>
                                        <p:cTn id="241" dur="1" fill="hold">
                                          <p:stCondLst>
                                            <p:cond delay="0"/>
                                          </p:stCondLst>
                                        </p:cTn>
                                        <p:tgtEl>
                                          <p:spTgt spid="80"/>
                                        </p:tgtEl>
                                        <p:attrNameLst>
                                          <p:attrName>style.visibility</p:attrName>
                                        </p:attrNameLst>
                                      </p:cBhvr>
                                      <p:to>
                                        <p:strVal val="visible"/>
                                      </p:to>
                                    </p:set>
                                    <p:animEffect transition="in" filter="fade">
                                      <p:cBhvr>
                                        <p:cTn id="242" dur="500"/>
                                        <p:tgtEl>
                                          <p:spTgt spid="80"/>
                                        </p:tgtEl>
                                      </p:cBhvr>
                                    </p:animEffect>
                                  </p:childTnLst>
                                </p:cTn>
                              </p:par>
                              <p:par>
                                <p:cTn id="243" presetID="10" presetClass="entr" presetSubtype="0" fill="hold" grpId="0" nodeType="withEffect">
                                  <p:stCondLst>
                                    <p:cond delay="0"/>
                                  </p:stCondLst>
                                  <p:childTnLst>
                                    <p:set>
                                      <p:cBhvr>
                                        <p:cTn id="244" dur="1" fill="hold">
                                          <p:stCondLst>
                                            <p:cond delay="0"/>
                                          </p:stCondLst>
                                        </p:cTn>
                                        <p:tgtEl>
                                          <p:spTgt spid="81"/>
                                        </p:tgtEl>
                                        <p:attrNameLst>
                                          <p:attrName>style.visibility</p:attrName>
                                        </p:attrNameLst>
                                      </p:cBhvr>
                                      <p:to>
                                        <p:strVal val="visible"/>
                                      </p:to>
                                    </p:set>
                                    <p:animEffect transition="in" filter="fade">
                                      <p:cBhvr>
                                        <p:cTn id="245" dur="500"/>
                                        <p:tgtEl>
                                          <p:spTgt spid="81"/>
                                        </p:tgtEl>
                                      </p:cBhvr>
                                    </p:animEffect>
                                  </p:childTnLst>
                                </p:cTn>
                              </p:par>
                              <p:par>
                                <p:cTn id="246" presetID="10" presetClass="entr" presetSubtype="0" fill="hold" grpId="0" nodeType="withEffect">
                                  <p:stCondLst>
                                    <p:cond delay="0"/>
                                  </p:stCondLst>
                                  <p:childTnLst>
                                    <p:set>
                                      <p:cBhvr>
                                        <p:cTn id="247" dur="1" fill="hold">
                                          <p:stCondLst>
                                            <p:cond delay="0"/>
                                          </p:stCondLst>
                                        </p:cTn>
                                        <p:tgtEl>
                                          <p:spTgt spid="82"/>
                                        </p:tgtEl>
                                        <p:attrNameLst>
                                          <p:attrName>style.visibility</p:attrName>
                                        </p:attrNameLst>
                                      </p:cBhvr>
                                      <p:to>
                                        <p:strVal val="visible"/>
                                      </p:to>
                                    </p:set>
                                    <p:animEffect transition="in" filter="fade">
                                      <p:cBhvr>
                                        <p:cTn id="248" dur="500"/>
                                        <p:tgtEl>
                                          <p:spTgt spid="82"/>
                                        </p:tgtEl>
                                      </p:cBhvr>
                                    </p:animEffect>
                                  </p:childTnLst>
                                </p:cTn>
                              </p:par>
                              <p:par>
                                <p:cTn id="249" presetID="10" presetClass="entr" presetSubtype="0" fill="hold" grpId="0" nodeType="withEffect">
                                  <p:stCondLst>
                                    <p:cond delay="0"/>
                                  </p:stCondLst>
                                  <p:childTnLst>
                                    <p:set>
                                      <p:cBhvr>
                                        <p:cTn id="250" dur="1" fill="hold">
                                          <p:stCondLst>
                                            <p:cond delay="0"/>
                                          </p:stCondLst>
                                        </p:cTn>
                                        <p:tgtEl>
                                          <p:spTgt spid="83"/>
                                        </p:tgtEl>
                                        <p:attrNameLst>
                                          <p:attrName>style.visibility</p:attrName>
                                        </p:attrNameLst>
                                      </p:cBhvr>
                                      <p:to>
                                        <p:strVal val="visible"/>
                                      </p:to>
                                    </p:set>
                                    <p:animEffect transition="in" filter="fade">
                                      <p:cBhvr>
                                        <p:cTn id="251" dur="500"/>
                                        <p:tgtEl>
                                          <p:spTgt spid="83"/>
                                        </p:tgtEl>
                                      </p:cBhvr>
                                    </p:animEffect>
                                  </p:childTnLst>
                                </p:cTn>
                              </p:par>
                              <p:par>
                                <p:cTn id="252" presetID="10" presetClass="entr" presetSubtype="0" fill="hold" grpId="0" nodeType="withEffect">
                                  <p:stCondLst>
                                    <p:cond delay="0"/>
                                  </p:stCondLst>
                                  <p:childTnLst>
                                    <p:set>
                                      <p:cBhvr>
                                        <p:cTn id="253" dur="1" fill="hold">
                                          <p:stCondLst>
                                            <p:cond delay="0"/>
                                          </p:stCondLst>
                                        </p:cTn>
                                        <p:tgtEl>
                                          <p:spTgt spid="84"/>
                                        </p:tgtEl>
                                        <p:attrNameLst>
                                          <p:attrName>style.visibility</p:attrName>
                                        </p:attrNameLst>
                                      </p:cBhvr>
                                      <p:to>
                                        <p:strVal val="visible"/>
                                      </p:to>
                                    </p:set>
                                    <p:animEffect transition="in" filter="fade">
                                      <p:cBhvr>
                                        <p:cTn id="254" dur="500"/>
                                        <p:tgtEl>
                                          <p:spTgt spid="84"/>
                                        </p:tgtEl>
                                      </p:cBhvr>
                                    </p:animEffect>
                                  </p:childTnLst>
                                </p:cTn>
                              </p:par>
                              <p:par>
                                <p:cTn id="255" presetID="10" presetClass="entr" presetSubtype="0" fill="hold" grpId="0" nodeType="withEffect">
                                  <p:stCondLst>
                                    <p:cond delay="0"/>
                                  </p:stCondLst>
                                  <p:childTnLst>
                                    <p:set>
                                      <p:cBhvr>
                                        <p:cTn id="256" dur="1" fill="hold">
                                          <p:stCondLst>
                                            <p:cond delay="0"/>
                                          </p:stCondLst>
                                        </p:cTn>
                                        <p:tgtEl>
                                          <p:spTgt spid="85"/>
                                        </p:tgtEl>
                                        <p:attrNameLst>
                                          <p:attrName>style.visibility</p:attrName>
                                        </p:attrNameLst>
                                      </p:cBhvr>
                                      <p:to>
                                        <p:strVal val="visible"/>
                                      </p:to>
                                    </p:set>
                                    <p:animEffect transition="in" filter="fade">
                                      <p:cBhvr>
                                        <p:cTn id="257" dur="500"/>
                                        <p:tgtEl>
                                          <p:spTgt spid="85"/>
                                        </p:tgtEl>
                                      </p:cBhvr>
                                    </p:animEffect>
                                  </p:childTnLst>
                                </p:cTn>
                              </p:par>
                              <p:par>
                                <p:cTn id="258" presetID="10" presetClass="entr" presetSubtype="0" fill="hold" grpId="0" nodeType="withEffect">
                                  <p:stCondLst>
                                    <p:cond delay="0"/>
                                  </p:stCondLst>
                                  <p:childTnLst>
                                    <p:set>
                                      <p:cBhvr>
                                        <p:cTn id="259" dur="1" fill="hold">
                                          <p:stCondLst>
                                            <p:cond delay="0"/>
                                          </p:stCondLst>
                                        </p:cTn>
                                        <p:tgtEl>
                                          <p:spTgt spid="86"/>
                                        </p:tgtEl>
                                        <p:attrNameLst>
                                          <p:attrName>style.visibility</p:attrName>
                                        </p:attrNameLst>
                                      </p:cBhvr>
                                      <p:to>
                                        <p:strVal val="visible"/>
                                      </p:to>
                                    </p:set>
                                    <p:animEffect transition="in" filter="fade">
                                      <p:cBhvr>
                                        <p:cTn id="260" dur="500"/>
                                        <p:tgtEl>
                                          <p:spTgt spid="86"/>
                                        </p:tgtEl>
                                      </p:cBhvr>
                                    </p:animEffect>
                                  </p:childTnLst>
                                </p:cTn>
                              </p:par>
                              <p:par>
                                <p:cTn id="261" presetID="10" presetClass="entr" presetSubtype="0" fill="hold" grpId="0" nodeType="withEffect">
                                  <p:stCondLst>
                                    <p:cond delay="0"/>
                                  </p:stCondLst>
                                  <p:childTnLst>
                                    <p:set>
                                      <p:cBhvr>
                                        <p:cTn id="262" dur="1" fill="hold">
                                          <p:stCondLst>
                                            <p:cond delay="0"/>
                                          </p:stCondLst>
                                        </p:cTn>
                                        <p:tgtEl>
                                          <p:spTgt spid="87"/>
                                        </p:tgtEl>
                                        <p:attrNameLst>
                                          <p:attrName>style.visibility</p:attrName>
                                        </p:attrNameLst>
                                      </p:cBhvr>
                                      <p:to>
                                        <p:strVal val="visible"/>
                                      </p:to>
                                    </p:set>
                                    <p:animEffect transition="in" filter="fade">
                                      <p:cBhvr>
                                        <p:cTn id="263" dur="500"/>
                                        <p:tgtEl>
                                          <p:spTgt spid="87"/>
                                        </p:tgtEl>
                                      </p:cBhvr>
                                    </p:animEffect>
                                  </p:childTnLst>
                                </p:cTn>
                              </p:par>
                              <p:par>
                                <p:cTn id="264" presetID="10" presetClass="entr" presetSubtype="0" fill="hold" grpId="0" nodeType="withEffect">
                                  <p:stCondLst>
                                    <p:cond delay="0"/>
                                  </p:stCondLst>
                                  <p:childTnLst>
                                    <p:set>
                                      <p:cBhvr>
                                        <p:cTn id="265" dur="1" fill="hold">
                                          <p:stCondLst>
                                            <p:cond delay="0"/>
                                          </p:stCondLst>
                                        </p:cTn>
                                        <p:tgtEl>
                                          <p:spTgt spid="88"/>
                                        </p:tgtEl>
                                        <p:attrNameLst>
                                          <p:attrName>style.visibility</p:attrName>
                                        </p:attrNameLst>
                                      </p:cBhvr>
                                      <p:to>
                                        <p:strVal val="visible"/>
                                      </p:to>
                                    </p:set>
                                    <p:animEffect transition="in" filter="fade">
                                      <p:cBhvr>
                                        <p:cTn id="266" dur="500"/>
                                        <p:tgtEl>
                                          <p:spTgt spid="88"/>
                                        </p:tgtEl>
                                      </p:cBhvr>
                                    </p:animEffect>
                                  </p:childTnLst>
                                </p:cTn>
                              </p:par>
                              <p:par>
                                <p:cTn id="267" presetID="10" presetClass="entr" presetSubtype="0" fill="hold" grpId="0" nodeType="withEffect">
                                  <p:stCondLst>
                                    <p:cond delay="0"/>
                                  </p:stCondLst>
                                  <p:childTnLst>
                                    <p:set>
                                      <p:cBhvr>
                                        <p:cTn id="268" dur="1" fill="hold">
                                          <p:stCondLst>
                                            <p:cond delay="0"/>
                                          </p:stCondLst>
                                        </p:cTn>
                                        <p:tgtEl>
                                          <p:spTgt spid="89"/>
                                        </p:tgtEl>
                                        <p:attrNameLst>
                                          <p:attrName>style.visibility</p:attrName>
                                        </p:attrNameLst>
                                      </p:cBhvr>
                                      <p:to>
                                        <p:strVal val="visible"/>
                                      </p:to>
                                    </p:set>
                                    <p:animEffect transition="in" filter="fade">
                                      <p:cBhvr>
                                        <p:cTn id="269" dur="500"/>
                                        <p:tgtEl>
                                          <p:spTgt spid="89"/>
                                        </p:tgtEl>
                                      </p:cBhvr>
                                    </p:animEffect>
                                  </p:childTnLst>
                                </p:cTn>
                              </p:par>
                              <p:par>
                                <p:cTn id="270" presetID="10" presetClass="entr" presetSubtype="0" fill="hold" grpId="0" nodeType="withEffect">
                                  <p:stCondLst>
                                    <p:cond delay="0"/>
                                  </p:stCondLst>
                                  <p:childTnLst>
                                    <p:set>
                                      <p:cBhvr>
                                        <p:cTn id="271" dur="1" fill="hold">
                                          <p:stCondLst>
                                            <p:cond delay="0"/>
                                          </p:stCondLst>
                                        </p:cTn>
                                        <p:tgtEl>
                                          <p:spTgt spid="90"/>
                                        </p:tgtEl>
                                        <p:attrNameLst>
                                          <p:attrName>style.visibility</p:attrName>
                                        </p:attrNameLst>
                                      </p:cBhvr>
                                      <p:to>
                                        <p:strVal val="visible"/>
                                      </p:to>
                                    </p:set>
                                    <p:animEffect transition="in" filter="fade">
                                      <p:cBhvr>
                                        <p:cTn id="272" dur="500"/>
                                        <p:tgtEl>
                                          <p:spTgt spid="90"/>
                                        </p:tgtEl>
                                      </p:cBhvr>
                                    </p:animEffect>
                                  </p:childTnLst>
                                </p:cTn>
                              </p:par>
                              <p:par>
                                <p:cTn id="273" presetID="10" presetClass="entr" presetSubtype="0" fill="hold" grpId="0" nodeType="withEffect">
                                  <p:stCondLst>
                                    <p:cond delay="0"/>
                                  </p:stCondLst>
                                  <p:childTnLst>
                                    <p:set>
                                      <p:cBhvr>
                                        <p:cTn id="274" dur="1" fill="hold">
                                          <p:stCondLst>
                                            <p:cond delay="0"/>
                                          </p:stCondLst>
                                        </p:cTn>
                                        <p:tgtEl>
                                          <p:spTgt spid="91"/>
                                        </p:tgtEl>
                                        <p:attrNameLst>
                                          <p:attrName>style.visibility</p:attrName>
                                        </p:attrNameLst>
                                      </p:cBhvr>
                                      <p:to>
                                        <p:strVal val="visible"/>
                                      </p:to>
                                    </p:set>
                                    <p:animEffect transition="in" filter="fade">
                                      <p:cBhvr>
                                        <p:cTn id="275" dur="500"/>
                                        <p:tgtEl>
                                          <p:spTgt spid="91"/>
                                        </p:tgtEl>
                                      </p:cBhvr>
                                    </p:animEffect>
                                  </p:childTnLst>
                                </p:cTn>
                              </p:par>
                              <p:par>
                                <p:cTn id="276" presetID="10" presetClass="entr" presetSubtype="0" fill="hold" grpId="0" nodeType="withEffect">
                                  <p:stCondLst>
                                    <p:cond delay="0"/>
                                  </p:stCondLst>
                                  <p:childTnLst>
                                    <p:set>
                                      <p:cBhvr>
                                        <p:cTn id="277" dur="1" fill="hold">
                                          <p:stCondLst>
                                            <p:cond delay="0"/>
                                          </p:stCondLst>
                                        </p:cTn>
                                        <p:tgtEl>
                                          <p:spTgt spid="92"/>
                                        </p:tgtEl>
                                        <p:attrNameLst>
                                          <p:attrName>style.visibility</p:attrName>
                                        </p:attrNameLst>
                                      </p:cBhvr>
                                      <p:to>
                                        <p:strVal val="visible"/>
                                      </p:to>
                                    </p:set>
                                    <p:animEffect transition="in" filter="fade">
                                      <p:cBhvr>
                                        <p:cTn id="278" dur="500"/>
                                        <p:tgtEl>
                                          <p:spTgt spid="92"/>
                                        </p:tgtEl>
                                      </p:cBhvr>
                                    </p:animEffect>
                                  </p:childTnLst>
                                </p:cTn>
                              </p:par>
                              <p:par>
                                <p:cTn id="279" presetID="10" presetClass="entr" presetSubtype="0" fill="hold" grpId="0" nodeType="withEffect">
                                  <p:stCondLst>
                                    <p:cond delay="0"/>
                                  </p:stCondLst>
                                  <p:childTnLst>
                                    <p:set>
                                      <p:cBhvr>
                                        <p:cTn id="280" dur="1" fill="hold">
                                          <p:stCondLst>
                                            <p:cond delay="0"/>
                                          </p:stCondLst>
                                        </p:cTn>
                                        <p:tgtEl>
                                          <p:spTgt spid="93"/>
                                        </p:tgtEl>
                                        <p:attrNameLst>
                                          <p:attrName>style.visibility</p:attrName>
                                        </p:attrNameLst>
                                      </p:cBhvr>
                                      <p:to>
                                        <p:strVal val="visible"/>
                                      </p:to>
                                    </p:set>
                                    <p:animEffect transition="in" filter="fade">
                                      <p:cBhvr>
                                        <p:cTn id="281" dur="500"/>
                                        <p:tgtEl>
                                          <p:spTgt spid="93"/>
                                        </p:tgtEl>
                                      </p:cBhvr>
                                    </p:animEffect>
                                  </p:childTnLst>
                                </p:cTn>
                              </p:par>
                              <p:par>
                                <p:cTn id="282" presetID="10" presetClass="entr" presetSubtype="0" fill="hold" grpId="0" nodeType="withEffect">
                                  <p:stCondLst>
                                    <p:cond delay="0"/>
                                  </p:stCondLst>
                                  <p:childTnLst>
                                    <p:set>
                                      <p:cBhvr>
                                        <p:cTn id="283" dur="1" fill="hold">
                                          <p:stCondLst>
                                            <p:cond delay="0"/>
                                          </p:stCondLst>
                                        </p:cTn>
                                        <p:tgtEl>
                                          <p:spTgt spid="94"/>
                                        </p:tgtEl>
                                        <p:attrNameLst>
                                          <p:attrName>style.visibility</p:attrName>
                                        </p:attrNameLst>
                                      </p:cBhvr>
                                      <p:to>
                                        <p:strVal val="visible"/>
                                      </p:to>
                                    </p:set>
                                    <p:animEffect transition="in" filter="fade">
                                      <p:cBhvr>
                                        <p:cTn id="284" dur="500"/>
                                        <p:tgtEl>
                                          <p:spTgt spid="94"/>
                                        </p:tgtEl>
                                      </p:cBhvr>
                                    </p:animEffect>
                                  </p:childTnLst>
                                </p:cTn>
                              </p:par>
                              <p:par>
                                <p:cTn id="285" presetID="10" presetClass="entr" presetSubtype="0" fill="hold" grpId="0" nodeType="withEffect">
                                  <p:stCondLst>
                                    <p:cond delay="0"/>
                                  </p:stCondLst>
                                  <p:childTnLst>
                                    <p:set>
                                      <p:cBhvr>
                                        <p:cTn id="286" dur="1" fill="hold">
                                          <p:stCondLst>
                                            <p:cond delay="0"/>
                                          </p:stCondLst>
                                        </p:cTn>
                                        <p:tgtEl>
                                          <p:spTgt spid="95"/>
                                        </p:tgtEl>
                                        <p:attrNameLst>
                                          <p:attrName>style.visibility</p:attrName>
                                        </p:attrNameLst>
                                      </p:cBhvr>
                                      <p:to>
                                        <p:strVal val="visible"/>
                                      </p:to>
                                    </p:set>
                                    <p:animEffect transition="in" filter="fade">
                                      <p:cBhvr>
                                        <p:cTn id="287" dur="500"/>
                                        <p:tgtEl>
                                          <p:spTgt spid="95"/>
                                        </p:tgtEl>
                                      </p:cBhvr>
                                    </p:animEffect>
                                  </p:childTnLst>
                                </p:cTn>
                              </p:par>
                              <p:par>
                                <p:cTn id="288" presetID="10" presetClass="entr" presetSubtype="0" fill="hold" grpId="0" nodeType="withEffect">
                                  <p:stCondLst>
                                    <p:cond delay="0"/>
                                  </p:stCondLst>
                                  <p:childTnLst>
                                    <p:set>
                                      <p:cBhvr>
                                        <p:cTn id="289" dur="1" fill="hold">
                                          <p:stCondLst>
                                            <p:cond delay="0"/>
                                          </p:stCondLst>
                                        </p:cTn>
                                        <p:tgtEl>
                                          <p:spTgt spid="96"/>
                                        </p:tgtEl>
                                        <p:attrNameLst>
                                          <p:attrName>style.visibility</p:attrName>
                                        </p:attrNameLst>
                                      </p:cBhvr>
                                      <p:to>
                                        <p:strVal val="visible"/>
                                      </p:to>
                                    </p:set>
                                    <p:animEffect transition="in" filter="fade">
                                      <p:cBhvr>
                                        <p:cTn id="290" dur="500"/>
                                        <p:tgtEl>
                                          <p:spTgt spid="96"/>
                                        </p:tgtEl>
                                      </p:cBhvr>
                                    </p:animEffect>
                                  </p:childTnLst>
                                </p:cTn>
                              </p:par>
                              <p:par>
                                <p:cTn id="291" presetID="10" presetClass="entr" presetSubtype="0" fill="hold" grpId="0" nodeType="withEffect">
                                  <p:stCondLst>
                                    <p:cond delay="0"/>
                                  </p:stCondLst>
                                  <p:childTnLst>
                                    <p:set>
                                      <p:cBhvr>
                                        <p:cTn id="292" dur="1" fill="hold">
                                          <p:stCondLst>
                                            <p:cond delay="0"/>
                                          </p:stCondLst>
                                        </p:cTn>
                                        <p:tgtEl>
                                          <p:spTgt spid="97"/>
                                        </p:tgtEl>
                                        <p:attrNameLst>
                                          <p:attrName>style.visibility</p:attrName>
                                        </p:attrNameLst>
                                      </p:cBhvr>
                                      <p:to>
                                        <p:strVal val="visible"/>
                                      </p:to>
                                    </p:set>
                                    <p:animEffect transition="in" filter="fade">
                                      <p:cBhvr>
                                        <p:cTn id="293" dur="500"/>
                                        <p:tgtEl>
                                          <p:spTgt spid="97"/>
                                        </p:tgtEl>
                                      </p:cBhvr>
                                    </p:animEffect>
                                  </p:childTnLst>
                                </p:cTn>
                              </p:par>
                              <p:par>
                                <p:cTn id="294" presetID="10" presetClass="entr" presetSubtype="0" fill="hold" grpId="0" nodeType="withEffect">
                                  <p:stCondLst>
                                    <p:cond delay="0"/>
                                  </p:stCondLst>
                                  <p:childTnLst>
                                    <p:set>
                                      <p:cBhvr>
                                        <p:cTn id="295" dur="1" fill="hold">
                                          <p:stCondLst>
                                            <p:cond delay="0"/>
                                          </p:stCondLst>
                                        </p:cTn>
                                        <p:tgtEl>
                                          <p:spTgt spid="98"/>
                                        </p:tgtEl>
                                        <p:attrNameLst>
                                          <p:attrName>style.visibility</p:attrName>
                                        </p:attrNameLst>
                                      </p:cBhvr>
                                      <p:to>
                                        <p:strVal val="visible"/>
                                      </p:to>
                                    </p:set>
                                    <p:animEffect transition="in" filter="fade">
                                      <p:cBhvr>
                                        <p:cTn id="296" dur="500"/>
                                        <p:tgtEl>
                                          <p:spTgt spid="98"/>
                                        </p:tgtEl>
                                      </p:cBhvr>
                                    </p:animEffect>
                                  </p:childTnLst>
                                </p:cTn>
                              </p:par>
                              <p:par>
                                <p:cTn id="297" presetID="10" presetClass="entr" presetSubtype="0" fill="hold" grpId="0" nodeType="withEffect">
                                  <p:stCondLst>
                                    <p:cond delay="0"/>
                                  </p:stCondLst>
                                  <p:childTnLst>
                                    <p:set>
                                      <p:cBhvr>
                                        <p:cTn id="298" dur="1" fill="hold">
                                          <p:stCondLst>
                                            <p:cond delay="0"/>
                                          </p:stCondLst>
                                        </p:cTn>
                                        <p:tgtEl>
                                          <p:spTgt spid="99"/>
                                        </p:tgtEl>
                                        <p:attrNameLst>
                                          <p:attrName>style.visibility</p:attrName>
                                        </p:attrNameLst>
                                      </p:cBhvr>
                                      <p:to>
                                        <p:strVal val="visible"/>
                                      </p:to>
                                    </p:set>
                                    <p:animEffect transition="in" filter="fade">
                                      <p:cBhvr>
                                        <p:cTn id="299" dur="500"/>
                                        <p:tgtEl>
                                          <p:spTgt spid="99"/>
                                        </p:tgtEl>
                                      </p:cBhvr>
                                    </p:animEffect>
                                  </p:childTnLst>
                                </p:cTn>
                              </p:par>
                              <p:par>
                                <p:cTn id="300" presetID="10" presetClass="entr" presetSubtype="0" fill="hold" grpId="0" nodeType="withEffect">
                                  <p:stCondLst>
                                    <p:cond delay="0"/>
                                  </p:stCondLst>
                                  <p:childTnLst>
                                    <p:set>
                                      <p:cBhvr>
                                        <p:cTn id="301" dur="1" fill="hold">
                                          <p:stCondLst>
                                            <p:cond delay="0"/>
                                          </p:stCondLst>
                                        </p:cTn>
                                        <p:tgtEl>
                                          <p:spTgt spid="100"/>
                                        </p:tgtEl>
                                        <p:attrNameLst>
                                          <p:attrName>style.visibility</p:attrName>
                                        </p:attrNameLst>
                                      </p:cBhvr>
                                      <p:to>
                                        <p:strVal val="visible"/>
                                      </p:to>
                                    </p:set>
                                    <p:animEffect transition="in" filter="fade">
                                      <p:cBhvr>
                                        <p:cTn id="302" dur="500"/>
                                        <p:tgtEl>
                                          <p:spTgt spid="100"/>
                                        </p:tgtEl>
                                      </p:cBhvr>
                                    </p:animEffect>
                                  </p:childTnLst>
                                </p:cTn>
                              </p:par>
                              <p:par>
                                <p:cTn id="303" presetID="10" presetClass="entr" presetSubtype="0" fill="hold" grpId="0" nodeType="withEffect">
                                  <p:stCondLst>
                                    <p:cond delay="0"/>
                                  </p:stCondLst>
                                  <p:childTnLst>
                                    <p:set>
                                      <p:cBhvr>
                                        <p:cTn id="304" dur="1" fill="hold">
                                          <p:stCondLst>
                                            <p:cond delay="0"/>
                                          </p:stCondLst>
                                        </p:cTn>
                                        <p:tgtEl>
                                          <p:spTgt spid="101"/>
                                        </p:tgtEl>
                                        <p:attrNameLst>
                                          <p:attrName>style.visibility</p:attrName>
                                        </p:attrNameLst>
                                      </p:cBhvr>
                                      <p:to>
                                        <p:strVal val="visible"/>
                                      </p:to>
                                    </p:set>
                                    <p:animEffect transition="in" filter="fade">
                                      <p:cBhvr>
                                        <p:cTn id="305" dur="500"/>
                                        <p:tgtEl>
                                          <p:spTgt spid="101"/>
                                        </p:tgtEl>
                                      </p:cBhvr>
                                    </p:animEffect>
                                  </p:childTnLst>
                                </p:cTn>
                              </p:par>
                              <p:par>
                                <p:cTn id="306" presetID="10" presetClass="entr" presetSubtype="0" fill="hold" grpId="0" nodeType="withEffect">
                                  <p:stCondLst>
                                    <p:cond delay="0"/>
                                  </p:stCondLst>
                                  <p:childTnLst>
                                    <p:set>
                                      <p:cBhvr>
                                        <p:cTn id="307" dur="1" fill="hold">
                                          <p:stCondLst>
                                            <p:cond delay="0"/>
                                          </p:stCondLst>
                                        </p:cTn>
                                        <p:tgtEl>
                                          <p:spTgt spid="102"/>
                                        </p:tgtEl>
                                        <p:attrNameLst>
                                          <p:attrName>style.visibility</p:attrName>
                                        </p:attrNameLst>
                                      </p:cBhvr>
                                      <p:to>
                                        <p:strVal val="visible"/>
                                      </p:to>
                                    </p:set>
                                    <p:animEffect transition="in" filter="fade">
                                      <p:cBhvr>
                                        <p:cTn id="308" dur="500"/>
                                        <p:tgtEl>
                                          <p:spTgt spid="102"/>
                                        </p:tgtEl>
                                      </p:cBhvr>
                                    </p:animEffect>
                                  </p:childTnLst>
                                </p:cTn>
                              </p:par>
                              <p:par>
                                <p:cTn id="309" presetID="10" presetClass="entr" presetSubtype="0" fill="hold" grpId="0" nodeType="withEffect">
                                  <p:stCondLst>
                                    <p:cond delay="0"/>
                                  </p:stCondLst>
                                  <p:childTnLst>
                                    <p:set>
                                      <p:cBhvr>
                                        <p:cTn id="310" dur="1" fill="hold">
                                          <p:stCondLst>
                                            <p:cond delay="0"/>
                                          </p:stCondLst>
                                        </p:cTn>
                                        <p:tgtEl>
                                          <p:spTgt spid="103"/>
                                        </p:tgtEl>
                                        <p:attrNameLst>
                                          <p:attrName>style.visibility</p:attrName>
                                        </p:attrNameLst>
                                      </p:cBhvr>
                                      <p:to>
                                        <p:strVal val="visible"/>
                                      </p:to>
                                    </p:set>
                                    <p:animEffect transition="in" filter="fade">
                                      <p:cBhvr>
                                        <p:cTn id="311" dur="500"/>
                                        <p:tgtEl>
                                          <p:spTgt spid="103"/>
                                        </p:tgtEl>
                                      </p:cBhvr>
                                    </p:animEffect>
                                  </p:childTnLst>
                                </p:cTn>
                              </p:par>
                              <p:par>
                                <p:cTn id="312" presetID="10" presetClass="entr" presetSubtype="0" fill="hold" grpId="0" nodeType="withEffect">
                                  <p:stCondLst>
                                    <p:cond delay="0"/>
                                  </p:stCondLst>
                                  <p:childTnLst>
                                    <p:set>
                                      <p:cBhvr>
                                        <p:cTn id="313" dur="1" fill="hold">
                                          <p:stCondLst>
                                            <p:cond delay="0"/>
                                          </p:stCondLst>
                                        </p:cTn>
                                        <p:tgtEl>
                                          <p:spTgt spid="104"/>
                                        </p:tgtEl>
                                        <p:attrNameLst>
                                          <p:attrName>style.visibility</p:attrName>
                                        </p:attrNameLst>
                                      </p:cBhvr>
                                      <p:to>
                                        <p:strVal val="visible"/>
                                      </p:to>
                                    </p:set>
                                    <p:animEffect transition="in" filter="fade">
                                      <p:cBhvr>
                                        <p:cTn id="314" dur="500"/>
                                        <p:tgtEl>
                                          <p:spTgt spid="104"/>
                                        </p:tgtEl>
                                      </p:cBhvr>
                                    </p:animEffect>
                                  </p:childTnLst>
                                </p:cTn>
                              </p:par>
                              <p:par>
                                <p:cTn id="315" presetID="10" presetClass="entr" presetSubtype="0" fill="hold" grpId="0" nodeType="withEffect">
                                  <p:stCondLst>
                                    <p:cond delay="0"/>
                                  </p:stCondLst>
                                  <p:childTnLst>
                                    <p:set>
                                      <p:cBhvr>
                                        <p:cTn id="316" dur="1" fill="hold">
                                          <p:stCondLst>
                                            <p:cond delay="0"/>
                                          </p:stCondLst>
                                        </p:cTn>
                                        <p:tgtEl>
                                          <p:spTgt spid="105"/>
                                        </p:tgtEl>
                                        <p:attrNameLst>
                                          <p:attrName>style.visibility</p:attrName>
                                        </p:attrNameLst>
                                      </p:cBhvr>
                                      <p:to>
                                        <p:strVal val="visible"/>
                                      </p:to>
                                    </p:set>
                                    <p:animEffect transition="in" filter="fade">
                                      <p:cBhvr>
                                        <p:cTn id="317" dur="500"/>
                                        <p:tgtEl>
                                          <p:spTgt spid="105"/>
                                        </p:tgtEl>
                                      </p:cBhvr>
                                    </p:animEffect>
                                  </p:childTnLst>
                                </p:cTn>
                              </p:par>
                              <p:par>
                                <p:cTn id="318" presetID="10" presetClass="entr" presetSubtype="0" fill="hold" grpId="0" nodeType="withEffect">
                                  <p:stCondLst>
                                    <p:cond delay="0"/>
                                  </p:stCondLst>
                                  <p:childTnLst>
                                    <p:set>
                                      <p:cBhvr>
                                        <p:cTn id="319" dur="1" fill="hold">
                                          <p:stCondLst>
                                            <p:cond delay="0"/>
                                          </p:stCondLst>
                                        </p:cTn>
                                        <p:tgtEl>
                                          <p:spTgt spid="106"/>
                                        </p:tgtEl>
                                        <p:attrNameLst>
                                          <p:attrName>style.visibility</p:attrName>
                                        </p:attrNameLst>
                                      </p:cBhvr>
                                      <p:to>
                                        <p:strVal val="visible"/>
                                      </p:to>
                                    </p:set>
                                    <p:animEffect transition="in" filter="fade">
                                      <p:cBhvr>
                                        <p:cTn id="320" dur="500"/>
                                        <p:tgtEl>
                                          <p:spTgt spid="106"/>
                                        </p:tgtEl>
                                      </p:cBhvr>
                                    </p:animEffect>
                                  </p:childTnLst>
                                </p:cTn>
                              </p:par>
                              <p:par>
                                <p:cTn id="321" presetID="10" presetClass="entr" presetSubtype="0" fill="hold" grpId="0" nodeType="withEffect">
                                  <p:stCondLst>
                                    <p:cond delay="0"/>
                                  </p:stCondLst>
                                  <p:childTnLst>
                                    <p:set>
                                      <p:cBhvr>
                                        <p:cTn id="322" dur="1" fill="hold">
                                          <p:stCondLst>
                                            <p:cond delay="0"/>
                                          </p:stCondLst>
                                        </p:cTn>
                                        <p:tgtEl>
                                          <p:spTgt spid="107"/>
                                        </p:tgtEl>
                                        <p:attrNameLst>
                                          <p:attrName>style.visibility</p:attrName>
                                        </p:attrNameLst>
                                      </p:cBhvr>
                                      <p:to>
                                        <p:strVal val="visible"/>
                                      </p:to>
                                    </p:set>
                                    <p:animEffect transition="in" filter="fade">
                                      <p:cBhvr>
                                        <p:cTn id="323" dur="500"/>
                                        <p:tgtEl>
                                          <p:spTgt spid="107"/>
                                        </p:tgtEl>
                                      </p:cBhvr>
                                    </p:animEffect>
                                  </p:childTnLst>
                                </p:cTn>
                              </p:par>
                              <p:par>
                                <p:cTn id="324" presetID="10" presetClass="entr" presetSubtype="0" fill="hold" grpId="0" nodeType="withEffect">
                                  <p:stCondLst>
                                    <p:cond delay="0"/>
                                  </p:stCondLst>
                                  <p:childTnLst>
                                    <p:set>
                                      <p:cBhvr>
                                        <p:cTn id="325" dur="1" fill="hold">
                                          <p:stCondLst>
                                            <p:cond delay="0"/>
                                          </p:stCondLst>
                                        </p:cTn>
                                        <p:tgtEl>
                                          <p:spTgt spid="108"/>
                                        </p:tgtEl>
                                        <p:attrNameLst>
                                          <p:attrName>style.visibility</p:attrName>
                                        </p:attrNameLst>
                                      </p:cBhvr>
                                      <p:to>
                                        <p:strVal val="visible"/>
                                      </p:to>
                                    </p:set>
                                    <p:animEffect transition="in" filter="fade">
                                      <p:cBhvr>
                                        <p:cTn id="326"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Rectangle 1"/>
          <p:cNvSpPr/>
          <p:nvPr/>
        </p:nvSpPr>
        <p:spPr>
          <a:xfrm>
            <a:off x="6720840" y="0"/>
            <a:ext cx="5470855" cy="6858000"/>
          </a:xfrm>
          <a:prstGeom prst="rect">
            <a:avLst/>
          </a:prstGeom>
          <a:solidFill>
            <a:srgbClr val="1A29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621792" y="457200"/>
            <a:ext cx="5943600" cy="777240"/>
          </a:xfrm>
          <a:prstGeom prst="rect">
            <a:avLst/>
          </a:prstGeom>
          <a:noFill/>
        </p:spPr>
        <p:txBody>
          <a:bodyPr wrap="square" lIns="36576" rIns="36576" tIns="36576" bIns="36576" anchor="t"/>
          <a:lstStyle/>
          <a:p>
            <a:pPr algn="l">
              <a:lnSpc>
                <a:spcPct val="100000"/>
              </a:lnSpc>
            </a:pPr>
            <a:r>
              <a:rPr sz="4000" b="0">
                <a:solidFill>
                  <a:srgbClr val="F15D22"/>
                </a:solidFill>
                <a:latin typeface="Anton"/>
                <a:ea typeface="Anton"/>
                <a:cs typeface="Anton"/>
              </a:rPr>
              <a:t>PÄÄTELLYT</a:t>
            </a:r>
            <a:r>
              <a:rPr sz="4000" b="0">
                <a:solidFill>
                  <a:srgbClr val="FFFFFF"/>
                </a:solidFill>
                <a:latin typeface="Anton"/>
                <a:ea typeface="Anton"/>
                <a:cs typeface="Anton"/>
              </a:rPr>
              <a:t> HAKUSANAT</a:t>
            </a:r>
          </a:p>
        </p:txBody>
      </p:sp>
      <p:sp>
        <p:nvSpPr>
          <p:cNvPr id="4" name="Rounded Rectangle 3"/>
          <p:cNvSpPr/>
          <p:nvPr/>
        </p:nvSpPr>
        <p:spPr>
          <a:xfrm>
            <a:off x="621792" y="1234440"/>
            <a:ext cx="3291840" cy="329184"/>
          </a:xfrm>
          <a:prstGeom prst="roundRect">
            <a:avLst>
              <a:gd name="adj" fmla="val 50000"/>
            </a:avLst>
          </a:prstGeom>
          <a:noFill/>
          <a:ln w="12700">
            <a:solidFill>
              <a:srgbClr val="E8B931"/>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00" b="1">
                <a:solidFill>
                  <a:srgbClr val="E8B931"/>
                </a:solidFill>
                <a:latin typeface="Heebo"/>
                <a:ea typeface="Heebo"/>
                <a:cs typeface="Heebo"/>
              </a:rPr>
              <a:t>PÄÄTELLYT · EI HAKUMÄÄRIÄ</a:t>
            </a:r>
          </a:p>
        </p:txBody>
      </p:sp>
      <p:sp>
        <p:nvSpPr>
          <p:cNvPr id="5" name="TextBox 4"/>
          <p:cNvSpPr txBox="1"/>
          <p:nvPr/>
        </p:nvSpPr>
        <p:spPr>
          <a:xfrm>
            <a:off x="621792" y="1645920"/>
            <a:ext cx="5852160" cy="548640"/>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Päätellyt hakusanat kohderyhmäarvion pohjalta. Ei hakumääriä eikä sijoituksia: hakusanarajapintaa ei ole käytössä.</a:t>
            </a:r>
          </a:p>
        </p:txBody>
      </p:sp>
      <p:sp>
        <p:nvSpPr>
          <p:cNvPr id="6" name="TextBox 5"/>
          <p:cNvSpPr txBox="1"/>
          <p:nvPr/>
        </p:nvSpPr>
        <p:spPr>
          <a:xfrm>
            <a:off x="621792" y="2194560"/>
            <a:ext cx="2194560" cy="274320"/>
          </a:xfrm>
          <a:prstGeom prst="rect">
            <a:avLst/>
          </a:prstGeom>
          <a:noFill/>
        </p:spPr>
        <p:txBody>
          <a:bodyPr wrap="square" lIns="36576" rIns="36576" tIns="36576" bIns="36576" anchor="t"/>
          <a:lstStyle/>
          <a:p>
            <a:pPr algn="l">
              <a:lnSpc>
                <a:spcPct val="118000"/>
              </a:lnSpc>
            </a:pPr>
            <a:r>
              <a:rPr sz="950" b="1">
                <a:solidFill>
                  <a:srgbClr val="6F8796"/>
                </a:solidFill>
                <a:latin typeface="Heebo"/>
                <a:ea typeface="Heebo"/>
                <a:cs typeface="Heebo"/>
              </a:rPr>
              <a:t>HAKUSANA</a:t>
            </a:r>
          </a:p>
        </p:txBody>
      </p:sp>
      <p:sp>
        <p:nvSpPr>
          <p:cNvPr id="7" name="TextBox 6"/>
          <p:cNvSpPr txBox="1"/>
          <p:nvPr/>
        </p:nvSpPr>
        <p:spPr>
          <a:xfrm>
            <a:off x="2926080" y="2194560"/>
            <a:ext cx="1005840" cy="274320"/>
          </a:xfrm>
          <a:prstGeom prst="rect">
            <a:avLst/>
          </a:prstGeom>
          <a:noFill/>
        </p:spPr>
        <p:txBody>
          <a:bodyPr wrap="square" lIns="36576" rIns="36576" tIns="36576" bIns="36576" anchor="t"/>
          <a:lstStyle/>
          <a:p>
            <a:pPr algn="l">
              <a:lnSpc>
                <a:spcPct val="118000"/>
              </a:lnSpc>
            </a:pPr>
            <a:r>
              <a:rPr sz="950" b="1">
                <a:solidFill>
                  <a:srgbClr val="6F8796"/>
                </a:solidFill>
                <a:latin typeface="Heebo"/>
                <a:ea typeface="Heebo"/>
                <a:cs typeface="Heebo"/>
              </a:rPr>
              <a:t>AIE</a:t>
            </a:r>
          </a:p>
        </p:txBody>
      </p:sp>
      <p:sp>
        <p:nvSpPr>
          <p:cNvPr id="8" name="TextBox 7"/>
          <p:cNvSpPr txBox="1"/>
          <p:nvPr/>
        </p:nvSpPr>
        <p:spPr>
          <a:xfrm>
            <a:off x="3977639" y="2194560"/>
            <a:ext cx="640080" cy="274320"/>
          </a:xfrm>
          <a:prstGeom prst="rect">
            <a:avLst/>
          </a:prstGeom>
          <a:noFill/>
        </p:spPr>
        <p:txBody>
          <a:bodyPr wrap="square" lIns="36576" rIns="36576" tIns="36576" bIns="36576" anchor="t"/>
          <a:lstStyle/>
          <a:p>
            <a:pPr algn="ctr">
              <a:lnSpc>
                <a:spcPct val="118000"/>
              </a:lnSpc>
            </a:pPr>
            <a:r>
              <a:rPr sz="950" b="1">
                <a:solidFill>
                  <a:srgbClr val="6F8796"/>
                </a:solidFill>
                <a:latin typeface="Heebo"/>
                <a:ea typeface="Heebo"/>
                <a:cs typeface="Heebo"/>
              </a:rPr>
              <a:t>TITLE</a:t>
            </a:r>
          </a:p>
        </p:txBody>
      </p:sp>
      <p:sp>
        <p:nvSpPr>
          <p:cNvPr id="9" name="TextBox 8"/>
          <p:cNvSpPr txBox="1"/>
          <p:nvPr/>
        </p:nvSpPr>
        <p:spPr>
          <a:xfrm>
            <a:off x="4617720" y="2194560"/>
            <a:ext cx="640080" cy="274320"/>
          </a:xfrm>
          <a:prstGeom prst="rect">
            <a:avLst/>
          </a:prstGeom>
          <a:noFill/>
        </p:spPr>
        <p:txBody>
          <a:bodyPr wrap="square" lIns="36576" rIns="36576" tIns="36576" bIns="36576" anchor="t"/>
          <a:lstStyle/>
          <a:p>
            <a:pPr algn="ctr">
              <a:lnSpc>
                <a:spcPct val="118000"/>
              </a:lnSpc>
            </a:pPr>
            <a:r>
              <a:rPr sz="950" b="1">
                <a:solidFill>
                  <a:srgbClr val="6F8796"/>
                </a:solidFill>
                <a:latin typeface="Heebo"/>
                <a:ea typeface="Heebo"/>
                <a:cs typeface="Heebo"/>
              </a:rPr>
              <a:t>H1</a:t>
            </a:r>
          </a:p>
        </p:txBody>
      </p:sp>
      <p:sp>
        <p:nvSpPr>
          <p:cNvPr id="10" name="TextBox 9"/>
          <p:cNvSpPr txBox="1"/>
          <p:nvPr/>
        </p:nvSpPr>
        <p:spPr>
          <a:xfrm>
            <a:off x="5257800" y="2194560"/>
            <a:ext cx="640080" cy="274320"/>
          </a:xfrm>
          <a:prstGeom prst="rect">
            <a:avLst/>
          </a:prstGeom>
          <a:noFill/>
        </p:spPr>
        <p:txBody>
          <a:bodyPr wrap="square" lIns="36576" rIns="36576" tIns="36576" bIns="36576" anchor="t"/>
          <a:lstStyle/>
          <a:p>
            <a:pPr algn="ctr">
              <a:lnSpc>
                <a:spcPct val="118000"/>
              </a:lnSpc>
            </a:pPr>
            <a:r>
              <a:rPr sz="950" b="1">
                <a:solidFill>
                  <a:srgbClr val="6F8796"/>
                </a:solidFill>
                <a:latin typeface="Heebo"/>
                <a:ea typeface="Heebo"/>
                <a:cs typeface="Heebo"/>
              </a:rPr>
              <a:t>META</a:t>
            </a:r>
          </a:p>
        </p:txBody>
      </p:sp>
      <p:sp>
        <p:nvSpPr>
          <p:cNvPr id="11" name="TextBox 10"/>
          <p:cNvSpPr txBox="1"/>
          <p:nvPr/>
        </p:nvSpPr>
        <p:spPr>
          <a:xfrm>
            <a:off x="5897880" y="2194560"/>
            <a:ext cx="640080" cy="274320"/>
          </a:xfrm>
          <a:prstGeom prst="rect">
            <a:avLst/>
          </a:prstGeom>
          <a:noFill/>
        </p:spPr>
        <p:txBody>
          <a:bodyPr wrap="square" lIns="36576" rIns="36576" tIns="36576" bIns="36576" anchor="t"/>
          <a:lstStyle/>
          <a:p>
            <a:pPr algn="ctr">
              <a:lnSpc>
                <a:spcPct val="118000"/>
              </a:lnSpc>
            </a:pPr>
            <a:r>
              <a:rPr sz="950" b="1">
                <a:solidFill>
                  <a:srgbClr val="6F8796"/>
                </a:solidFill>
                <a:latin typeface="Heebo"/>
                <a:ea typeface="Heebo"/>
                <a:cs typeface="Heebo"/>
              </a:rPr>
              <a:t>TEKSTI</a:t>
            </a:r>
          </a:p>
        </p:txBody>
      </p:sp>
      <p:sp>
        <p:nvSpPr>
          <p:cNvPr id="12" name="TextBox 11"/>
          <p:cNvSpPr txBox="1"/>
          <p:nvPr/>
        </p:nvSpPr>
        <p:spPr>
          <a:xfrm>
            <a:off x="621792" y="2542032"/>
            <a:ext cx="2286000" cy="420624"/>
          </a:xfrm>
          <a:prstGeom prst="rect">
            <a:avLst/>
          </a:prstGeom>
          <a:noFill/>
        </p:spPr>
        <p:txBody>
          <a:bodyPr wrap="square" lIns="36576" rIns="36576" tIns="36576" bIns="36576" anchor="t"/>
          <a:lstStyle/>
          <a:p>
            <a:pPr algn="l">
              <a:lnSpc>
                <a:spcPct val="118000"/>
              </a:lnSpc>
            </a:pPr>
            <a:r>
              <a:rPr sz="1200" b="1">
                <a:solidFill>
                  <a:srgbClr val="FFFFFF"/>
                </a:solidFill>
                <a:latin typeface="Heebo"/>
                <a:ea typeface="Heebo"/>
                <a:cs typeface="Heebo"/>
              </a:rPr>
              <a:t>hybrid works</a:t>
            </a:r>
          </a:p>
        </p:txBody>
      </p:sp>
      <p:sp>
        <p:nvSpPr>
          <p:cNvPr id="13" name="TextBox 12"/>
          <p:cNvSpPr txBox="1"/>
          <p:nvPr/>
        </p:nvSpPr>
        <p:spPr>
          <a:xfrm>
            <a:off x="2926080" y="2560320"/>
            <a:ext cx="1005840" cy="402336"/>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brändi</a:t>
            </a:r>
          </a:p>
        </p:txBody>
      </p:sp>
      <p:sp>
        <p:nvSpPr>
          <p:cNvPr id="14" name="TextBox 13"/>
          <p:cNvSpPr txBox="1"/>
          <p:nvPr/>
        </p:nvSpPr>
        <p:spPr>
          <a:xfrm>
            <a:off x="3977639" y="2532888"/>
            <a:ext cx="640080" cy="438912"/>
          </a:xfrm>
          <a:prstGeom prst="rect">
            <a:avLst/>
          </a:prstGeom>
          <a:noFill/>
        </p:spPr>
        <p:txBody>
          <a:bodyPr wrap="square" lIns="36576" rIns="36576" tIns="36576" bIns="36576" anchor="t"/>
          <a:lstStyle/>
          <a:p>
            <a:pPr algn="ctr">
              <a:lnSpc>
                <a:spcPct val="118000"/>
              </a:lnSpc>
            </a:pPr>
            <a:r>
              <a:rPr sz="1400" b="1">
                <a:solidFill>
                  <a:srgbClr val="3FB37F"/>
                </a:solidFill>
                <a:latin typeface="Heebo"/>
                <a:ea typeface="Heebo"/>
                <a:cs typeface="Heebo"/>
              </a:rPr>
              <a:t>✓</a:t>
            </a:r>
          </a:p>
        </p:txBody>
      </p:sp>
      <p:sp>
        <p:nvSpPr>
          <p:cNvPr id="15" name="TextBox 14"/>
          <p:cNvSpPr txBox="1"/>
          <p:nvPr/>
        </p:nvSpPr>
        <p:spPr>
          <a:xfrm>
            <a:off x="4617720" y="2532888"/>
            <a:ext cx="640080" cy="438912"/>
          </a:xfrm>
          <a:prstGeom prst="rect">
            <a:avLst/>
          </a:prstGeom>
          <a:noFill/>
        </p:spPr>
        <p:txBody>
          <a:bodyPr wrap="square" lIns="36576" rIns="36576" tIns="36576" bIns="36576" anchor="t"/>
          <a:lstStyle/>
          <a:p>
            <a:pPr algn="ctr">
              <a:lnSpc>
                <a:spcPct val="118000"/>
              </a:lnSpc>
            </a:pPr>
            <a:r>
              <a:rPr sz="1400" b="1">
                <a:solidFill>
                  <a:srgbClr val="6F8796"/>
                </a:solidFill>
                <a:latin typeface="Heebo"/>
                <a:ea typeface="Heebo"/>
                <a:cs typeface="Heebo"/>
              </a:rPr>
              <a:t>–</a:t>
            </a:r>
          </a:p>
        </p:txBody>
      </p:sp>
      <p:sp>
        <p:nvSpPr>
          <p:cNvPr id="16" name="TextBox 15"/>
          <p:cNvSpPr txBox="1"/>
          <p:nvPr/>
        </p:nvSpPr>
        <p:spPr>
          <a:xfrm>
            <a:off x="5257800" y="2532888"/>
            <a:ext cx="640080" cy="438912"/>
          </a:xfrm>
          <a:prstGeom prst="rect">
            <a:avLst/>
          </a:prstGeom>
          <a:noFill/>
        </p:spPr>
        <p:txBody>
          <a:bodyPr wrap="square" lIns="36576" rIns="36576" tIns="36576" bIns="36576" anchor="t"/>
          <a:lstStyle/>
          <a:p>
            <a:pPr algn="ctr">
              <a:lnSpc>
                <a:spcPct val="118000"/>
              </a:lnSpc>
            </a:pPr>
            <a:r>
              <a:rPr sz="1400" b="1">
                <a:solidFill>
                  <a:srgbClr val="3FB37F"/>
                </a:solidFill>
                <a:latin typeface="Heebo"/>
                <a:ea typeface="Heebo"/>
                <a:cs typeface="Heebo"/>
              </a:rPr>
              <a:t>✓</a:t>
            </a:r>
          </a:p>
        </p:txBody>
      </p:sp>
      <p:sp>
        <p:nvSpPr>
          <p:cNvPr id="17" name="TextBox 16"/>
          <p:cNvSpPr txBox="1"/>
          <p:nvPr/>
        </p:nvSpPr>
        <p:spPr>
          <a:xfrm>
            <a:off x="5897880" y="2532888"/>
            <a:ext cx="640080" cy="438912"/>
          </a:xfrm>
          <a:prstGeom prst="rect">
            <a:avLst/>
          </a:prstGeom>
          <a:noFill/>
        </p:spPr>
        <p:txBody>
          <a:bodyPr wrap="square" lIns="36576" rIns="36576" tIns="36576" bIns="36576" anchor="t"/>
          <a:lstStyle/>
          <a:p>
            <a:pPr algn="ctr">
              <a:lnSpc>
                <a:spcPct val="118000"/>
              </a:lnSpc>
            </a:pPr>
            <a:r>
              <a:rPr sz="1400" b="1">
                <a:solidFill>
                  <a:srgbClr val="3FB37F"/>
                </a:solidFill>
                <a:latin typeface="Heebo"/>
                <a:ea typeface="Heebo"/>
                <a:cs typeface="Heebo"/>
              </a:rPr>
              <a:t>✓</a:t>
            </a:r>
          </a:p>
        </p:txBody>
      </p:sp>
      <p:sp>
        <p:nvSpPr>
          <p:cNvPr id="18" name="Rectangle 17"/>
          <p:cNvSpPr/>
          <p:nvPr/>
        </p:nvSpPr>
        <p:spPr>
          <a:xfrm>
            <a:off x="621792" y="2980944"/>
            <a:ext cx="594360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21792" y="3017520"/>
            <a:ext cx="2286000" cy="420624"/>
          </a:xfrm>
          <a:prstGeom prst="rect">
            <a:avLst/>
          </a:prstGeom>
          <a:noFill/>
        </p:spPr>
        <p:txBody>
          <a:bodyPr wrap="square" lIns="36576" rIns="36576" tIns="36576" bIns="36576" anchor="t"/>
          <a:lstStyle/>
          <a:p>
            <a:pPr algn="l">
              <a:lnSpc>
                <a:spcPct val="118000"/>
              </a:lnSpc>
            </a:pPr>
            <a:r>
              <a:rPr sz="1200" b="1">
                <a:solidFill>
                  <a:srgbClr val="FFFFFF"/>
                </a:solidFill>
                <a:latin typeface="Heebo"/>
                <a:ea typeface="Heebo"/>
                <a:cs typeface="Heebo"/>
              </a:rPr>
              <a:t>roast my page</a:t>
            </a:r>
          </a:p>
        </p:txBody>
      </p:sp>
      <p:sp>
        <p:nvSpPr>
          <p:cNvPr id="20" name="TextBox 19"/>
          <p:cNvSpPr txBox="1"/>
          <p:nvPr/>
        </p:nvSpPr>
        <p:spPr>
          <a:xfrm>
            <a:off x="2926080" y="3035808"/>
            <a:ext cx="1005840" cy="402336"/>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brändi</a:t>
            </a:r>
          </a:p>
        </p:txBody>
      </p:sp>
      <p:sp>
        <p:nvSpPr>
          <p:cNvPr id="21" name="TextBox 20"/>
          <p:cNvSpPr txBox="1"/>
          <p:nvPr/>
        </p:nvSpPr>
        <p:spPr>
          <a:xfrm>
            <a:off x="3977639" y="3008376"/>
            <a:ext cx="640080" cy="438912"/>
          </a:xfrm>
          <a:prstGeom prst="rect">
            <a:avLst/>
          </a:prstGeom>
          <a:noFill/>
        </p:spPr>
        <p:txBody>
          <a:bodyPr wrap="square" lIns="36576" rIns="36576" tIns="36576" bIns="36576" anchor="t"/>
          <a:lstStyle/>
          <a:p>
            <a:pPr algn="ctr">
              <a:lnSpc>
                <a:spcPct val="118000"/>
              </a:lnSpc>
            </a:pPr>
            <a:r>
              <a:rPr sz="1400" b="1">
                <a:solidFill>
                  <a:srgbClr val="3FB37F"/>
                </a:solidFill>
                <a:latin typeface="Heebo"/>
                <a:ea typeface="Heebo"/>
                <a:cs typeface="Heebo"/>
              </a:rPr>
              <a:t>✓</a:t>
            </a:r>
          </a:p>
        </p:txBody>
      </p:sp>
      <p:sp>
        <p:nvSpPr>
          <p:cNvPr id="22" name="TextBox 21"/>
          <p:cNvSpPr txBox="1"/>
          <p:nvPr/>
        </p:nvSpPr>
        <p:spPr>
          <a:xfrm>
            <a:off x="4617720" y="3008376"/>
            <a:ext cx="640080" cy="438912"/>
          </a:xfrm>
          <a:prstGeom prst="rect">
            <a:avLst/>
          </a:prstGeom>
          <a:noFill/>
        </p:spPr>
        <p:txBody>
          <a:bodyPr wrap="square" lIns="36576" rIns="36576" tIns="36576" bIns="36576" anchor="t"/>
          <a:lstStyle/>
          <a:p>
            <a:pPr algn="ctr">
              <a:lnSpc>
                <a:spcPct val="118000"/>
              </a:lnSpc>
            </a:pPr>
            <a:r>
              <a:rPr sz="1400" b="1">
                <a:solidFill>
                  <a:srgbClr val="6F8796"/>
                </a:solidFill>
                <a:latin typeface="Heebo"/>
                <a:ea typeface="Heebo"/>
                <a:cs typeface="Heebo"/>
              </a:rPr>
              <a:t>–</a:t>
            </a:r>
          </a:p>
        </p:txBody>
      </p:sp>
      <p:sp>
        <p:nvSpPr>
          <p:cNvPr id="23" name="TextBox 22"/>
          <p:cNvSpPr txBox="1"/>
          <p:nvPr/>
        </p:nvSpPr>
        <p:spPr>
          <a:xfrm>
            <a:off x="5257800" y="3008376"/>
            <a:ext cx="640080" cy="438912"/>
          </a:xfrm>
          <a:prstGeom prst="rect">
            <a:avLst/>
          </a:prstGeom>
          <a:noFill/>
        </p:spPr>
        <p:txBody>
          <a:bodyPr wrap="square" lIns="36576" rIns="36576" tIns="36576" bIns="36576" anchor="t"/>
          <a:lstStyle/>
          <a:p>
            <a:pPr algn="ctr">
              <a:lnSpc>
                <a:spcPct val="118000"/>
              </a:lnSpc>
            </a:pPr>
            <a:r>
              <a:rPr sz="1400" b="1">
                <a:solidFill>
                  <a:srgbClr val="3FB37F"/>
                </a:solidFill>
                <a:latin typeface="Heebo"/>
                <a:ea typeface="Heebo"/>
                <a:cs typeface="Heebo"/>
              </a:rPr>
              <a:t>✓</a:t>
            </a:r>
          </a:p>
        </p:txBody>
      </p:sp>
      <p:sp>
        <p:nvSpPr>
          <p:cNvPr id="24" name="TextBox 23"/>
          <p:cNvSpPr txBox="1"/>
          <p:nvPr/>
        </p:nvSpPr>
        <p:spPr>
          <a:xfrm>
            <a:off x="5897880" y="3008376"/>
            <a:ext cx="640080" cy="438912"/>
          </a:xfrm>
          <a:prstGeom prst="rect">
            <a:avLst/>
          </a:prstGeom>
          <a:noFill/>
        </p:spPr>
        <p:txBody>
          <a:bodyPr wrap="square" lIns="36576" rIns="36576" tIns="36576" bIns="36576" anchor="t"/>
          <a:lstStyle/>
          <a:p>
            <a:pPr algn="ctr">
              <a:lnSpc>
                <a:spcPct val="118000"/>
              </a:lnSpc>
            </a:pPr>
            <a:r>
              <a:rPr sz="1400" b="1">
                <a:solidFill>
                  <a:srgbClr val="3FB37F"/>
                </a:solidFill>
                <a:latin typeface="Heebo"/>
                <a:ea typeface="Heebo"/>
                <a:cs typeface="Heebo"/>
              </a:rPr>
              <a:t>✓</a:t>
            </a:r>
          </a:p>
        </p:txBody>
      </p:sp>
      <p:sp>
        <p:nvSpPr>
          <p:cNvPr id="25" name="Rectangle 24"/>
          <p:cNvSpPr/>
          <p:nvPr/>
        </p:nvSpPr>
        <p:spPr>
          <a:xfrm>
            <a:off x="621792" y="3456432"/>
            <a:ext cx="594360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621792" y="3493008"/>
            <a:ext cx="2286000" cy="420624"/>
          </a:xfrm>
          <a:prstGeom prst="rect">
            <a:avLst/>
          </a:prstGeom>
          <a:noFill/>
        </p:spPr>
        <p:txBody>
          <a:bodyPr wrap="square" lIns="36576" rIns="36576" tIns="36576" bIns="36576" anchor="t"/>
          <a:lstStyle/>
          <a:p>
            <a:pPr algn="l">
              <a:lnSpc>
                <a:spcPct val="118000"/>
              </a:lnSpc>
            </a:pPr>
            <a:r>
              <a:rPr sz="1200" b="1">
                <a:solidFill>
                  <a:srgbClr val="FFFFFF"/>
                </a:solidFill>
                <a:latin typeface="Heebo"/>
                <a:ea typeface="Heebo"/>
                <a:cs typeface="Heebo"/>
              </a:rPr>
              <a:t>roast my page tekijä</a:t>
            </a:r>
          </a:p>
        </p:txBody>
      </p:sp>
      <p:sp>
        <p:nvSpPr>
          <p:cNvPr id="27" name="TextBox 26"/>
          <p:cNvSpPr txBox="1"/>
          <p:nvPr/>
        </p:nvSpPr>
        <p:spPr>
          <a:xfrm>
            <a:off x="2926080" y="3511296"/>
            <a:ext cx="1005840" cy="402336"/>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tieto</a:t>
            </a:r>
          </a:p>
        </p:txBody>
      </p:sp>
      <p:sp>
        <p:nvSpPr>
          <p:cNvPr id="28" name="TextBox 27"/>
          <p:cNvSpPr txBox="1"/>
          <p:nvPr/>
        </p:nvSpPr>
        <p:spPr>
          <a:xfrm>
            <a:off x="3977639" y="3483864"/>
            <a:ext cx="640080" cy="438912"/>
          </a:xfrm>
          <a:prstGeom prst="rect">
            <a:avLst/>
          </a:prstGeom>
          <a:noFill/>
        </p:spPr>
        <p:txBody>
          <a:bodyPr wrap="square" lIns="36576" rIns="36576" tIns="36576" bIns="36576" anchor="t"/>
          <a:lstStyle/>
          <a:p>
            <a:pPr algn="ctr">
              <a:lnSpc>
                <a:spcPct val="118000"/>
              </a:lnSpc>
            </a:pPr>
            <a:r>
              <a:rPr sz="1400" b="1">
                <a:solidFill>
                  <a:srgbClr val="3FB37F"/>
                </a:solidFill>
                <a:latin typeface="Heebo"/>
                <a:ea typeface="Heebo"/>
                <a:cs typeface="Heebo"/>
              </a:rPr>
              <a:t>✓</a:t>
            </a:r>
          </a:p>
        </p:txBody>
      </p:sp>
      <p:sp>
        <p:nvSpPr>
          <p:cNvPr id="29" name="TextBox 28"/>
          <p:cNvSpPr txBox="1"/>
          <p:nvPr/>
        </p:nvSpPr>
        <p:spPr>
          <a:xfrm>
            <a:off x="4617720" y="3483864"/>
            <a:ext cx="640080" cy="438912"/>
          </a:xfrm>
          <a:prstGeom prst="rect">
            <a:avLst/>
          </a:prstGeom>
          <a:noFill/>
        </p:spPr>
        <p:txBody>
          <a:bodyPr wrap="square" lIns="36576" rIns="36576" tIns="36576" bIns="36576" anchor="t"/>
          <a:lstStyle/>
          <a:p>
            <a:pPr algn="ctr">
              <a:lnSpc>
                <a:spcPct val="118000"/>
              </a:lnSpc>
            </a:pPr>
            <a:r>
              <a:rPr sz="1400" b="1">
                <a:solidFill>
                  <a:srgbClr val="6F8796"/>
                </a:solidFill>
                <a:latin typeface="Heebo"/>
                <a:ea typeface="Heebo"/>
                <a:cs typeface="Heebo"/>
              </a:rPr>
              <a:t>–</a:t>
            </a:r>
          </a:p>
        </p:txBody>
      </p:sp>
      <p:sp>
        <p:nvSpPr>
          <p:cNvPr id="30" name="TextBox 29"/>
          <p:cNvSpPr txBox="1"/>
          <p:nvPr/>
        </p:nvSpPr>
        <p:spPr>
          <a:xfrm>
            <a:off x="5257800" y="3483864"/>
            <a:ext cx="640080" cy="438912"/>
          </a:xfrm>
          <a:prstGeom prst="rect">
            <a:avLst/>
          </a:prstGeom>
          <a:noFill/>
        </p:spPr>
        <p:txBody>
          <a:bodyPr wrap="square" lIns="36576" rIns="36576" tIns="36576" bIns="36576" anchor="t"/>
          <a:lstStyle/>
          <a:p>
            <a:pPr algn="ctr">
              <a:lnSpc>
                <a:spcPct val="118000"/>
              </a:lnSpc>
            </a:pPr>
            <a:r>
              <a:rPr sz="1400" b="1">
                <a:solidFill>
                  <a:srgbClr val="6F8796"/>
                </a:solidFill>
                <a:latin typeface="Heebo"/>
                <a:ea typeface="Heebo"/>
                <a:cs typeface="Heebo"/>
              </a:rPr>
              <a:t>–</a:t>
            </a:r>
          </a:p>
        </p:txBody>
      </p:sp>
      <p:sp>
        <p:nvSpPr>
          <p:cNvPr id="31" name="TextBox 30"/>
          <p:cNvSpPr txBox="1"/>
          <p:nvPr/>
        </p:nvSpPr>
        <p:spPr>
          <a:xfrm>
            <a:off x="5897880" y="3483864"/>
            <a:ext cx="640080" cy="438912"/>
          </a:xfrm>
          <a:prstGeom prst="rect">
            <a:avLst/>
          </a:prstGeom>
          <a:noFill/>
        </p:spPr>
        <p:txBody>
          <a:bodyPr wrap="square" lIns="36576" rIns="36576" tIns="36576" bIns="36576" anchor="t"/>
          <a:lstStyle/>
          <a:p>
            <a:pPr algn="ctr">
              <a:lnSpc>
                <a:spcPct val="118000"/>
              </a:lnSpc>
            </a:pPr>
            <a:r>
              <a:rPr sz="1400" b="1">
                <a:solidFill>
                  <a:srgbClr val="6F8796"/>
                </a:solidFill>
                <a:latin typeface="Heebo"/>
                <a:ea typeface="Heebo"/>
                <a:cs typeface="Heebo"/>
              </a:rPr>
              <a:t>–</a:t>
            </a:r>
          </a:p>
        </p:txBody>
      </p:sp>
      <p:sp>
        <p:nvSpPr>
          <p:cNvPr id="32" name="Rectangle 31"/>
          <p:cNvSpPr/>
          <p:nvPr/>
        </p:nvSpPr>
        <p:spPr>
          <a:xfrm>
            <a:off x="621792" y="3931920"/>
            <a:ext cx="594360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621792" y="3968496"/>
            <a:ext cx="2286000" cy="420624"/>
          </a:xfrm>
          <a:prstGeom prst="rect">
            <a:avLst/>
          </a:prstGeom>
          <a:noFill/>
        </p:spPr>
        <p:txBody>
          <a:bodyPr wrap="square" lIns="36576" rIns="36576" tIns="36576" bIns="36576" anchor="t"/>
          <a:lstStyle/>
          <a:p>
            <a:pPr algn="l">
              <a:lnSpc>
                <a:spcPct val="118000"/>
              </a:lnSpc>
            </a:pPr>
            <a:r>
              <a:rPr sz="1200" b="1">
                <a:solidFill>
                  <a:srgbClr val="FFFFFF"/>
                </a:solidFill>
                <a:latin typeface="Heebo"/>
                <a:ea typeface="Heebo"/>
                <a:cs typeface="Heebo"/>
              </a:rPr>
              <a:t>verkkosivuarvio</a:t>
            </a:r>
          </a:p>
        </p:txBody>
      </p:sp>
      <p:sp>
        <p:nvSpPr>
          <p:cNvPr id="34" name="TextBox 33"/>
          <p:cNvSpPr txBox="1"/>
          <p:nvPr/>
        </p:nvSpPr>
        <p:spPr>
          <a:xfrm>
            <a:off x="2926080" y="3986784"/>
            <a:ext cx="1005840" cy="402336"/>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osto</a:t>
            </a:r>
          </a:p>
        </p:txBody>
      </p:sp>
      <p:sp>
        <p:nvSpPr>
          <p:cNvPr id="35" name="TextBox 34"/>
          <p:cNvSpPr txBox="1"/>
          <p:nvPr/>
        </p:nvSpPr>
        <p:spPr>
          <a:xfrm>
            <a:off x="3977639" y="3959352"/>
            <a:ext cx="640080" cy="438912"/>
          </a:xfrm>
          <a:prstGeom prst="rect">
            <a:avLst/>
          </a:prstGeom>
          <a:noFill/>
        </p:spPr>
        <p:txBody>
          <a:bodyPr wrap="square" lIns="36576" rIns="36576" tIns="36576" bIns="36576" anchor="t"/>
          <a:lstStyle/>
          <a:p>
            <a:pPr algn="ctr">
              <a:lnSpc>
                <a:spcPct val="118000"/>
              </a:lnSpc>
            </a:pPr>
            <a:r>
              <a:rPr sz="1400" b="1">
                <a:solidFill>
                  <a:srgbClr val="6F8796"/>
                </a:solidFill>
                <a:latin typeface="Heebo"/>
                <a:ea typeface="Heebo"/>
                <a:cs typeface="Heebo"/>
              </a:rPr>
              <a:t>–</a:t>
            </a:r>
          </a:p>
        </p:txBody>
      </p:sp>
      <p:sp>
        <p:nvSpPr>
          <p:cNvPr id="36" name="TextBox 35"/>
          <p:cNvSpPr txBox="1"/>
          <p:nvPr/>
        </p:nvSpPr>
        <p:spPr>
          <a:xfrm>
            <a:off x="4617720" y="3959352"/>
            <a:ext cx="640080" cy="438912"/>
          </a:xfrm>
          <a:prstGeom prst="rect">
            <a:avLst/>
          </a:prstGeom>
          <a:noFill/>
        </p:spPr>
        <p:txBody>
          <a:bodyPr wrap="square" lIns="36576" rIns="36576" tIns="36576" bIns="36576" anchor="t"/>
          <a:lstStyle/>
          <a:p>
            <a:pPr algn="ctr">
              <a:lnSpc>
                <a:spcPct val="118000"/>
              </a:lnSpc>
            </a:pPr>
            <a:r>
              <a:rPr sz="1400" b="1">
                <a:solidFill>
                  <a:srgbClr val="6F8796"/>
                </a:solidFill>
                <a:latin typeface="Heebo"/>
                <a:ea typeface="Heebo"/>
                <a:cs typeface="Heebo"/>
              </a:rPr>
              <a:t>–</a:t>
            </a:r>
          </a:p>
        </p:txBody>
      </p:sp>
      <p:sp>
        <p:nvSpPr>
          <p:cNvPr id="37" name="TextBox 36"/>
          <p:cNvSpPr txBox="1"/>
          <p:nvPr/>
        </p:nvSpPr>
        <p:spPr>
          <a:xfrm>
            <a:off x="5257800" y="3959352"/>
            <a:ext cx="640080" cy="438912"/>
          </a:xfrm>
          <a:prstGeom prst="rect">
            <a:avLst/>
          </a:prstGeom>
          <a:noFill/>
        </p:spPr>
        <p:txBody>
          <a:bodyPr wrap="square" lIns="36576" rIns="36576" tIns="36576" bIns="36576" anchor="t"/>
          <a:lstStyle/>
          <a:p>
            <a:pPr algn="ctr">
              <a:lnSpc>
                <a:spcPct val="118000"/>
              </a:lnSpc>
            </a:pPr>
            <a:r>
              <a:rPr sz="1400" b="1">
                <a:solidFill>
                  <a:srgbClr val="3FB37F"/>
                </a:solidFill>
                <a:latin typeface="Heebo"/>
                <a:ea typeface="Heebo"/>
                <a:cs typeface="Heebo"/>
              </a:rPr>
              <a:t>✓</a:t>
            </a:r>
          </a:p>
        </p:txBody>
      </p:sp>
      <p:sp>
        <p:nvSpPr>
          <p:cNvPr id="38" name="TextBox 37"/>
          <p:cNvSpPr txBox="1"/>
          <p:nvPr/>
        </p:nvSpPr>
        <p:spPr>
          <a:xfrm>
            <a:off x="5897880" y="3959352"/>
            <a:ext cx="640080" cy="438912"/>
          </a:xfrm>
          <a:prstGeom prst="rect">
            <a:avLst/>
          </a:prstGeom>
          <a:noFill/>
        </p:spPr>
        <p:txBody>
          <a:bodyPr wrap="square" lIns="36576" rIns="36576" tIns="36576" bIns="36576" anchor="t"/>
          <a:lstStyle/>
          <a:p>
            <a:pPr algn="ctr">
              <a:lnSpc>
                <a:spcPct val="118000"/>
              </a:lnSpc>
            </a:pPr>
            <a:r>
              <a:rPr sz="1400" b="1">
                <a:solidFill>
                  <a:srgbClr val="3FB37F"/>
                </a:solidFill>
                <a:latin typeface="Heebo"/>
                <a:ea typeface="Heebo"/>
                <a:cs typeface="Heebo"/>
              </a:rPr>
              <a:t>✓</a:t>
            </a:r>
          </a:p>
        </p:txBody>
      </p:sp>
      <p:sp>
        <p:nvSpPr>
          <p:cNvPr id="39" name="Rectangle 38"/>
          <p:cNvSpPr/>
          <p:nvPr/>
        </p:nvSpPr>
        <p:spPr>
          <a:xfrm>
            <a:off x="621792" y="4407408"/>
            <a:ext cx="594360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0" name="TextBox 39"/>
          <p:cNvSpPr txBox="1"/>
          <p:nvPr/>
        </p:nvSpPr>
        <p:spPr>
          <a:xfrm>
            <a:off x="621792" y="4443984"/>
            <a:ext cx="2286000" cy="420624"/>
          </a:xfrm>
          <a:prstGeom prst="rect">
            <a:avLst/>
          </a:prstGeom>
          <a:noFill/>
        </p:spPr>
        <p:txBody>
          <a:bodyPr wrap="square" lIns="36576" rIns="36576" tIns="36576" bIns="36576" anchor="t"/>
          <a:lstStyle/>
          <a:p>
            <a:pPr algn="l">
              <a:lnSpc>
                <a:spcPct val="118000"/>
              </a:lnSpc>
            </a:pPr>
            <a:r>
              <a:rPr sz="1100" b="1">
                <a:solidFill>
                  <a:srgbClr val="FFFFFF"/>
                </a:solidFill>
                <a:latin typeface="Heebo"/>
                <a:ea typeface="Heebo"/>
                <a:cs typeface="Heebo"/>
              </a:rPr>
              <a:t>verkkosivujen arviointi pk-yritys</a:t>
            </a:r>
          </a:p>
        </p:txBody>
      </p:sp>
      <p:sp>
        <p:nvSpPr>
          <p:cNvPr id="41" name="TextBox 40"/>
          <p:cNvSpPr txBox="1"/>
          <p:nvPr/>
        </p:nvSpPr>
        <p:spPr>
          <a:xfrm>
            <a:off x="2926080" y="4462272"/>
            <a:ext cx="1005840" cy="402336"/>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vertailu</a:t>
            </a:r>
          </a:p>
        </p:txBody>
      </p:sp>
      <p:sp>
        <p:nvSpPr>
          <p:cNvPr id="42" name="TextBox 41"/>
          <p:cNvSpPr txBox="1"/>
          <p:nvPr/>
        </p:nvSpPr>
        <p:spPr>
          <a:xfrm>
            <a:off x="3977639" y="4434840"/>
            <a:ext cx="640080" cy="438912"/>
          </a:xfrm>
          <a:prstGeom prst="rect">
            <a:avLst/>
          </a:prstGeom>
          <a:noFill/>
        </p:spPr>
        <p:txBody>
          <a:bodyPr wrap="square" lIns="36576" rIns="36576" tIns="36576" bIns="36576" anchor="t"/>
          <a:lstStyle/>
          <a:p>
            <a:pPr algn="ctr">
              <a:lnSpc>
                <a:spcPct val="118000"/>
              </a:lnSpc>
            </a:pPr>
            <a:r>
              <a:rPr sz="1400" b="1">
                <a:solidFill>
                  <a:srgbClr val="6F8796"/>
                </a:solidFill>
                <a:latin typeface="Heebo"/>
                <a:ea typeface="Heebo"/>
                <a:cs typeface="Heebo"/>
              </a:rPr>
              <a:t>–</a:t>
            </a:r>
          </a:p>
        </p:txBody>
      </p:sp>
      <p:sp>
        <p:nvSpPr>
          <p:cNvPr id="43" name="TextBox 42"/>
          <p:cNvSpPr txBox="1"/>
          <p:nvPr/>
        </p:nvSpPr>
        <p:spPr>
          <a:xfrm>
            <a:off x="4617720" y="4434840"/>
            <a:ext cx="640080" cy="438912"/>
          </a:xfrm>
          <a:prstGeom prst="rect">
            <a:avLst/>
          </a:prstGeom>
          <a:noFill/>
        </p:spPr>
        <p:txBody>
          <a:bodyPr wrap="square" lIns="36576" rIns="36576" tIns="36576" bIns="36576" anchor="t"/>
          <a:lstStyle/>
          <a:p>
            <a:pPr algn="ctr">
              <a:lnSpc>
                <a:spcPct val="118000"/>
              </a:lnSpc>
            </a:pPr>
            <a:r>
              <a:rPr sz="1400" b="1">
                <a:solidFill>
                  <a:srgbClr val="6F8796"/>
                </a:solidFill>
                <a:latin typeface="Heebo"/>
                <a:ea typeface="Heebo"/>
                <a:cs typeface="Heebo"/>
              </a:rPr>
              <a:t>–</a:t>
            </a:r>
          </a:p>
        </p:txBody>
      </p:sp>
      <p:sp>
        <p:nvSpPr>
          <p:cNvPr id="44" name="TextBox 43"/>
          <p:cNvSpPr txBox="1"/>
          <p:nvPr/>
        </p:nvSpPr>
        <p:spPr>
          <a:xfrm>
            <a:off x="5257800" y="4434840"/>
            <a:ext cx="640080" cy="438912"/>
          </a:xfrm>
          <a:prstGeom prst="rect">
            <a:avLst/>
          </a:prstGeom>
          <a:noFill/>
        </p:spPr>
        <p:txBody>
          <a:bodyPr wrap="square" lIns="36576" rIns="36576" tIns="36576" bIns="36576" anchor="t"/>
          <a:lstStyle/>
          <a:p>
            <a:pPr algn="ctr">
              <a:lnSpc>
                <a:spcPct val="118000"/>
              </a:lnSpc>
            </a:pPr>
            <a:r>
              <a:rPr sz="1400" b="1">
                <a:solidFill>
                  <a:srgbClr val="6F8796"/>
                </a:solidFill>
                <a:latin typeface="Heebo"/>
                <a:ea typeface="Heebo"/>
                <a:cs typeface="Heebo"/>
              </a:rPr>
              <a:t>–</a:t>
            </a:r>
          </a:p>
        </p:txBody>
      </p:sp>
      <p:sp>
        <p:nvSpPr>
          <p:cNvPr id="45" name="TextBox 44"/>
          <p:cNvSpPr txBox="1"/>
          <p:nvPr/>
        </p:nvSpPr>
        <p:spPr>
          <a:xfrm>
            <a:off x="5897880" y="4434840"/>
            <a:ext cx="640080" cy="438912"/>
          </a:xfrm>
          <a:prstGeom prst="rect">
            <a:avLst/>
          </a:prstGeom>
          <a:noFill/>
        </p:spPr>
        <p:txBody>
          <a:bodyPr wrap="square" lIns="36576" rIns="36576" tIns="36576" bIns="36576" anchor="t"/>
          <a:lstStyle/>
          <a:p>
            <a:pPr algn="ctr">
              <a:lnSpc>
                <a:spcPct val="118000"/>
              </a:lnSpc>
            </a:pPr>
            <a:r>
              <a:rPr sz="1400" b="1">
                <a:solidFill>
                  <a:srgbClr val="6F8796"/>
                </a:solidFill>
                <a:latin typeface="Heebo"/>
                <a:ea typeface="Heebo"/>
                <a:cs typeface="Heebo"/>
              </a:rPr>
              <a:t>–</a:t>
            </a:r>
          </a:p>
        </p:txBody>
      </p:sp>
      <p:sp>
        <p:nvSpPr>
          <p:cNvPr id="46" name="Rectangle 45"/>
          <p:cNvSpPr/>
          <p:nvPr/>
        </p:nvSpPr>
        <p:spPr>
          <a:xfrm>
            <a:off x="621792" y="4882896"/>
            <a:ext cx="594360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621792" y="4919472"/>
            <a:ext cx="2286000" cy="420624"/>
          </a:xfrm>
          <a:prstGeom prst="rect">
            <a:avLst/>
          </a:prstGeom>
          <a:noFill/>
        </p:spPr>
        <p:txBody>
          <a:bodyPr wrap="square" lIns="36576" rIns="36576" tIns="36576" bIns="36576" anchor="t"/>
          <a:lstStyle/>
          <a:p>
            <a:pPr algn="l">
              <a:lnSpc>
                <a:spcPct val="118000"/>
              </a:lnSpc>
            </a:pPr>
            <a:r>
              <a:rPr sz="1200" b="1">
                <a:solidFill>
                  <a:srgbClr val="FFFFFF"/>
                </a:solidFill>
                <a:latin typeface="Heebo"/>
                <a:ea typeface="Heebo"/>
                <a:cs typeface="Heebo"/>
              </a:rPr>
              <a:t>kotisivujen arviointi tekoäly</a:t>
            </a:r>
          </a:p>
        </p:txBody>
      </p:sp>
      <p:sp>
        <p:nvSpPr>
          <p:cNvPr id="48" name="TextBox 47"/>
          <p:cNvSpPr txBox="1"/>
          <p:nvPr/>
        </p:nvSpPr>
        <p:spPr>
          <a:xfrm>
            <a:off x="2926080" y="4937759"/>
            <a:ext cx="1005840" cy="402336"/>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vertailu</a:t>
            </a:r>
          </a:p>
        </p:txBody>
      </p:sp>
      <p:sp>
        <p:nvSpPr>
          <p:cNvPr id="49" name="TextBox 48"/>
          <p:cNvSpPr txBox="1"/>
          <p:nvPr/>
        </p:nvSpPr>
        <p:spPr>
          <a:xfrm>
            <a:off x="3977639" y="4910327"/>
            <a:ext cx="640080" cy="438912"/>
          </a:xfrm>
          <a:prstGeom prst="rect">
            <a:avLst/>
          </a:prstGeom>
          <a:noFill/>
        </p:spPr>
        <p:txBody>
          <a:bodyPr wrap="square" lIns="36576" rIns="36576" tIns="36576" bIns="36576" anchor="t"/>
          <a:lstStyle/>
          <a:p>
            <a:pPr algn="ctr">
              <a:lnSpc>
                <a:spcPct val="118000"/>
              </a:lnSpc>
            </a:pPr>
            <a:r>
              <a:rPr sz="1400" b="1">
                <a:solidFill>
                  <a:srgbClr val="6F8796"/>
                </a:solidFill>
                <a:latin typeface="Heebo"/>
                <a:ea typeface="Heebo"/>
                <a:cs typeface="Heebo"/>
              </a:rPr>
              <a:t>–</a:t>
            </a:r>
          </a:p>
        </p:txBody>
      </p:sp>
      <p:sp>
        <p:nvSpPr>
          <p:cNvPr id="50" name="TextBox 49"/>
          <p:cNvSpPr txBox="1"/>
          <p:nvPr/>
        </p:nvSpPr>
        <p:spPr>
          <a:xfrm>
            <a:off x="4617720" y="4910327"/>
            <a:ext cx="640080" cy="438912"/>
          </a:xfrm>
          <a:prstGeom prst="rect">
            <a:avLst/>
          </a:prstGeom>
          <a:noFill/>
        </p:spPr>
        <p:txBody>
          <a:bodyPr wrap="square" lIns="36576" rIns="36576" tIns="36576" bIns="36576" anchor="t"/>
          <a:lstStyle/>
          <a:p>
            <a:pPr algn="ctr">
              <a:lnSpc>
                <a:spcPct val="118000"/>
              </a:lnSpc>
            </a:pPr>
            <a:r>
              <a:rPr sz="1400" b="1">
                <a:solidFill>
                  <a:srgbClr val="6F8796"/>
                </a:solidFill>
                <a:latin typeface="Heebo"/>
                <a:ea typeface="Heebo"/>
                <a:cs typeface="Heebo"/>
              </a:rPr>
              <a:t>–</a:t>
            </a:r>
          </a:p>
        </p:txBody>
      </p:sp>
      <p:sp>
        <p:nvSpPr>
          <p:cNvPr id="51" name="TextBox 50"/>
          <p:cNvSpPr txBox="1"/>
          <p:nvPr/>
        </p:nvSpPr>
        <p:spPr>
          <a:xfrm>
            <a:off x="5257800" y="4910327"/>
            <a:ext cx="640080" cy="438912"/>
          </a:xfrm>
          <a:prstGeom prst="rect">
            <a:avLst/>
          </a:prstGeom>
          <a:noFill/>
        </p:spPr>
        <p:txBody>
          <a:bodyPr wrap="square" lIns="36576" rIns="36576" tIns="36576" bIns="36576" anchor="t"/>
          <a:lstStyle/>
          <a:p>
            <a:pPr algn="ctr">
              <a:lnSpc>
                <a:spcPct val="118000"/>
              </a:lnSpc>
            </a:pPr>
            <a:r>
              <a:rPr sz="1400" b="1">
                <a:solidFill>
                  <a:srgbClr val="6F8796"/>
                </a:solidFill>
                <a:latin typeface="Heebo"/>
                <a:ea typeface="Heebo"/>
                <a:cs typeface="Heebo"/>
              </a:rPr>
              <a:t>–</a:t>
            </a:r>
          </a:p>
        </p:txBody>
      </p:sp>
      <p:sp>
        <p:nvSpPr>
          <p:cNvPr id="52" name="TextBox 51"/>
          <p:cNvSpPr txBox="1"/>
          <p:nvPr/>
        </p:nvSpPr>
        <p:spPr>
          <a:xfrm>
            <a:off x="5897880" y="4910327"/>
            <a:ext cx="640080" cy="438912"/>
          </a:xfrm>
          <a:prstGeom prst="rect">
            <a:avLst/>
          </a:prstGeom>
          <a:noFill/>
        </p:spPr>
        <p:txBody>
          <a:bodyPr wrap="square" lIns="36576" rIns="36576" tIns="36576" bIns="36576" anchor="t"/>
          <a:lstStyle/>
          <a:p>
            <a:pPr algn="ctr">
              <a:lnSpc>
                <a:spcPct val="118000"/>
              </a:lnSpc>
            </a:pPr>
            <a:r>
              <a:rPr sz="1400" b="1">
                <a:solidFill>
                  <a:srgbClr val="6F8796"/>
                </a:solidFill>
                <a:latin typeface="Heebo"/>
                <a:ea typeface="Heebo"/>
                <a:cs typeface="Heebo"/>
              </a:rPr>
              <a:t>–</a:t>
            </a:r>
          </a:p>
        </p:txBody>
      </p:sp>
      <p:sp>
        <p:nvSpPr>
          <p:cNvPr id="53" name="Rectangle 52"/>
          <p:cNvSpPr/>
          <p:nvPr/>
        </p:nvSpPr>
        <p:spPr>
          <a:xfrm>
            <a:off x="621792" y="5358383"/>
            <a:ext cx="5943600" cy="7315"/>
          </a:xfrm>
          <a:prstGeom prst="rect">
            <a:avLst/>
          </a:prstGeom>
          <a:solidFill>
            <a:srgbClr val="243A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4" name="TextBox 53"/>
          <p:cNvSpPr txBox="1"/>
          <p:nvPr/>
        </p:nvSpPr>
        <p:spPr>
          <a:xfrm>
            <a:off x="7086600" y="502920"/>
            <a:ext cx="4572000" cy="365760"/>
          </a:xfrm>
          <a:prstGeom prst="rect">
            <a:avLst/>
          </a:prstGeom>
          <a:noFill/>
        </p:spPr>
        <p:txBody>
          <a:bodyPr wrap="square" lIns="36576" rIns="36576" tIns="36576" bIns="36576" anchor="t"/>
          <a:lstStyle/>
          <a:p>
            <a:pPr algn="l">
              <a:lnSpc>
                <a:spcPct val="118000"/>
              </a:lnSpc>
            </a:pPr>
            <a:r>
              <a:rPr sz="1200" b="1">
                <a:solidFill>
                  <a:srgbClr val="9FB2BE"/>
                </a:solidFill>
                <a:latin typeface="Heebo"/>
                <a:ea typeface="Heebo"/>
                <a:cs typeface="Heebo"/>
              </a:rPr>
              <a:t>HAKUTULOS NYT</a:t>
            </a:r>
          </a:p>
        </p:txBody>
      </p:sp>
      <p:sp>
        <p:nvSpPr>
          <p:cNvPr id="55" name="Rounded Rectangle 54"/>
          <p:cNvSpPr/>
          <p:nvPr/>
        </p:nvSpPr>
        <p:spPr>
          <a:xfrm>
            <a:off x="7086600" y="868680"/>
            <a:ext cx="4617720" cy="178308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6" name="TextBox 55"/>
          <p:cNvSpPr txBox="1"/>
          <p:nvPr/>
        </p:nvSpPr>
        <p:spPr>
          <a:xfrm>
            <a:off x="7269480" y="960120"/>
            <a:ext cx="4297680" cy="274320"/>
          </a:xfrm>
          <a:prstGeom prst="rect">
            <a:avLst/>
          </a:prstGeom>
          <a:noFill/>
        </p:spPr>
        <p:txBody>
          <a:bodyPr wrap="square" lIns="36576" rIns="36576" tIns="36576" bIns="36576" anchor="t"/>
          <a:lstStyle/>
          <a:p>
            <a:pPr algn="l">
              <a:lnSpc>
                <a:spcPct val="118000"/>
              </a:lnSpc>
            </a:pPr>
            <a:r>
              <a:rPr sz="950" b="0">
                <a:solidFill>
                  <a:srgbClr val="4D5156"/>
                </a:solidFill>
                <a:latin typeface="Heebo"/>
                <a:ea typeface="Heebo"/>
                <a:cs typeface="Heebo"/>
              </a:rPr>
              <a:t>hybridworks-esikatselu.vercel.app</a:t>
            </a:r>
          </a:p>
        </p:txBody>
      </p:sp>
      <p:sp>
        <p:nvSpPr>
          <p:cNvPr id="57" name="TextBox 56"/>
          <p:cNvSpPr txBox="1"/>
          <p:nvPr/>
        </p:nvSpPr>
        <p:spPr>
          <a:xfrm>
            <a:off x="7269480" y="1207008"/>
            <a:ext cx="4297680" cy="411480"/>
          </a:xfrm>
          <a:prstGeom prst="rect">
            <a:avLst/>
          </a:prstGeom>
          <a:noFill/>
        </p:spPr>
        <p:txBody>
          <a:bodyPr wrap="square" lIns="36576" rIns="36576" tIns="36576" bIns="36576" anchor="t"/>
          <a:lstStyle/>
          <a:p>
            <a:pPr algn="l">
              <a:lnSpc>
                <a:spcPct val="118000"/>
              </a:lnSpc>
            </a:pPr>
            <a:r>
              <a:rPr sz="1500" b="0">
                <a:solidFill>
                  <a:srgbClr val="1A0DAB"/>
                </a:solidFill>
                <a:latin typeface="Heebo"/>
                <a:ea typeface="Heebo"/>
                <a:cs typeface="Heebo"/>
              </a:rPr>
              <a:t>Hybrid Works – Roast My Pagen tekijä</a:t>
            </a:r>
          </a:p>
        </p:txBody>
      </p:sp>
      <p:sp>
        <p:nvSpPr>
          <p:cNvPr id="58" name="TextBox 57"/>
          <p:cNvSpPr txBox="1"/>
          <p:nvPr/>
        </p:nvSpPr>
        <p:spPr>
          <a:xfrm>
            <a:off x="7269480" y="1627632"/>
            <a:ext cx="4297680" cy="914400"/>
          </a:xfrm>
          <a:prstGeom prst="rect">
            <a:avLst/>
          </a:prstGeom>
          <a:noFill/>
        </p:spPr>
        <p:txBody>
          <a:bodyPr wrap="square" lIns="36576" rIns="36576" tIns="36576" bIns="36576" anchor="t"/>
          <a:lstStyle/>
          <a:p>
            <a:pPr algn="l">
              <a:lnSpc>
                <a:spcPct val="118000"/>
              </a:lnSpc>
            </a:pPr>
            <a:r>
              <a:rPr sz="1050" b="0">
                <a:solidFill>
                  <a:srgbClr val="4D5156"/>
                </a:solidFill>
                <a:latin typeface="Heebo"/>
                <a:ea typeface="Heebo"/>
                <a:cs typeface="Heebo"/>
              </a:rPr>
              <a:t>Hybrid Works tekee Roast My Pagen – automaattisen verkkosivuarvion suomalaisille pk-yrityksille. Kolme tekoälymallia pisteyttää sivun seitsemällä osa-alueella.</a:t>
            </a:r>
          </a:p>
        </p:txBody>
      </p:sp>
      <p:sp>
        <p:nvSpPr>
          <p:cNvPr id="59" name="Rounded Rectangle 58"/>
          <p:cNvSpPr/>
          <p:nvPr/>
        </p:nvSpPr>
        <p:spPr>
          <a:xfrm>
            <a:off x="9326880" y="2450592"/>
            <a:ext cx="2286000" cy="347472"/>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050" b="1">
                <a:solidFill>
                  <a:srgbClr val="FFFFFF"/>
                </a:solidFill>
                <a:latin typeface="Heebo"/>
                <a:ea typeface="Heebo"/>
                <a:cs typeface="Heebo"/>
              </a:rPr>
              <a:t>EI NÄY: NOINDEX</a:t>
            </a:r>
          </a:p>
        </p:txBody>
      </p:sp>
      <p:sp>
        <p:nvSpPr>
          <p:cNvPr id="60" name="TextBox 59"/>
          <p:cNvSpPr txBox="1"/>
          <p:nvPr/>
        </p:nvSpPr>
        <p:spPr>
          <a:xfrm>
            <a:off x="7086600" y="3063240"/>
            <a:ext cx="4572000" cy="365760"/>
          </a:xfrm>
          <a:prstGeom prst="rect">
            <a:avLst/>
          </a:prstGeom>
          <a:noFill/>
        </p:spPr>
        <p:txBody>
          <a:bodyPr wrap="square" lIns="36576" rIns="36576" tIns="36576" bIns="36576" anchor="t"/>
          <a:lstStyle/>
          <a:p>
            <a:pPr algn="l">
              <a:lnSpc>
                <a:spcPct val="118000"/>
              </a:lnSpc>
            </a:pPr>
            <a:r>
              <a:rPr sz="1200" b="1">
                <a:solidFill>
                  <a:srgbClr val="5FC4C9"/>
                </a:solidFill>
                <a:latin typeface="Heebo"/>
                <a:ea typeface="Heebo"/>
                <a:cs typeface="Heebo"/>
              </a:rPr>
              <a:t>EHDOTUS</a:t>
            </a:r>
          </a:p>
        </p:txBody>
      </p:sp>
      <p:sp>
        <p:nvSpPr>
          <p:cNvPr id="61" name="Rounded Rectangle 60"/>
          <p:cNvSpPr/>
          <p:nvPr/>
        </p:nvSpPr>
        <p:spPr>
          <a:xfrm>
            <a:off x="7086600" y="3429000"/>
            <a:ext cx="4617720" cy="1783080"/>
          </a:xfrm>
          <a:prstGeom prst="roundRect">
            <a:avLst>
              <a:gd name="adj" fmla="val 5000"/>
            </a:avLst>
          </a:prstGeom>
          <a:solidFill>
            <a:srgbClr val="FFFFFF"/>
          </a:solidFill>
          <a:ln w="25400">
            <a:solidFill>
              <a:srgbClr val="5FC4C9"/>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2" name="TextBox 61"/>
          <p:cNvSpPr txBox="1"/>
          <p:nvPr/>
        </p:nvSpPr>
        <p:spPr>
          <a:xfrm>
            <a:off x="7269480" y="3520440"/>
            <a:ext cx="4297680" cy="274320"/>
          </a:xfrm>
          <a:prstGeom prst="rect">
            <a:avLst/>
          </a:prstGeom>
          <a:noFill/>
        </p:spPr>
        <p:txBody>
          <a:bodyPr wrap="square" lIns="36576" rIns="36576" tIns="36576" bIns="36576" anchor="t"/>
          <a:lstStyle/>
          <a:p>
            <a:pPr algn="l">
              <a:lnSpc>
                <a:spcPct val="118000"/>
              </a:lnSpc>
            </a:pPr>
            <a:r>
              <a:rPr sz="950" b="0">
                <a:solidFill>
                  <a:srgbClr val="4D5156"/>
                </a:solidFill>
                <a:latin typeface="Heebo"/>
                <a:ea typeface="Heebo"/>
                <a:cs typeface="Heebo"/>
              </a:rPr>
              <a:t>hybridworks-esikatselu.vercel.app</a:t>
            </a:r>
          </a:p>
        </p:txBody>
      </p:sp>
      <p:sp>
        <p:nvSpPr>
          <p:cNvPr id="63" name="TextBox 62"/>
          <p:cNvSpPr txBox="1"/>
          <p:nvPr/>
        </p:nvSpPr>
        <p:spPr>
          <a:xfrm>
            <a:off x="7269480" y="3767328"/>
            <a:ext cx="4297680" cy="411480"/>
          </a:xfrm>
          <a:prstGeom prst="rect">
            <a:avLst/>
          </a:prstGeom>
          <a:noFill/>
        </p:spPr>
        <p:txBody>
          <a:bodyPr wrap="square" lIns="36576" rIns="36576" tIns="36576" bIns="36576" anchor="t"/>
          <a:lstStyle/>
          <a:p>
            <a:pPr algn="l">
              <a:lnSpc>
                <a:spcPct val="118000"/>
              </a:lnSpc>
            </a:pPr>
            <a:r>
              <a:rPr sz="1250" b="0">
                <a:solidFill>
                  <a:srgbClr val="1A0DAB"/>
                </a:solidFill>
                <a:latin typeface="Heebo"/>
                <a:ea typeface="Heebo"/>
                <a:cs typeface="Heebo"/>
              </a:rPr>
              <a:t>Roast My Page -verkkosivuarvion tekijä | Hybrid Works</a:t>
            </a:r>
          </a:p>
        </p:txBody>
      </p:sp>
      <p:sp>
        <p:nvSpPr>
          <p:cNvPr id="64" name="TextBox 63"/>
          <p:cNvSpPr txBox="1"/>
          <p:nvPr/>
        </p:nvSpPr>
        <p:spPr>
          <a:xfrm>
            <a:off x="7269480" y="4187952"/>
            <a:ext cx="4297680" cy="914400"/>
          </a:xfrm>
          <a:prstGeom prst="rect">
            <a:avLst/>
          </a:prstGeom>
          <a:noFill/>
        </p:spPr>
        <p:txBody>
          <a:bodyPr wrap="square" lIns="36576" rIns="36576" tIns="36576" bIns="36576" anchor="t"/>
          <a:lstStyle/>
          <a:p>
            <a:pPr algn="l">
              <a:lnSpc>
                <a:spcPct val="118000"/>
              </a:lnSpc>
            </a:pPr>
            <a:r>
              <a:rPr sz="1050" b="0">
                <a:solidFill>
                  <a:srgbClr val="4D5156"/>
                </a:solidFill>
                <a:latin typeface="Heebo"/>
                <a:ea typeface="Heebo"/>
                <a:cs typeface="Heebo"/>
              </a:rPr>
              <a:t>Hybrid Works on Roast My Pagen tekijä: automaattinen verkkosivuarvio pk-yrityksille. Kolme tekoälyä, seitsemän osa-aluetta, 49 €.</a:t>
            </a:r>
          </a:p>
        </p:txBody>
      </p:sp>
      <p:sp>
        <p:nvSpPr>
          <p:cNvPr id="65" name="TextBox 64"/>
          <p:cNvSpPr txBox="1"/>
          <p:nvPr/>
        </p:nvSpPr>
        <p:spPr>
          <a:xfrm>
            <a:off x="7086600" y="5349240"/>
            <a:ext cx="4617720" cy="868680"/>
          </a:xfrm>
          <a:prstGeom prst="rect">
            <a:avLst/>
          </a:prstGeom>
          <a:noFill/>
        </p:spPr>
        <p:txBody>
          <a:bodyPr wrap="square" lIns="36576" rIns="36576" tIns="36576" bIns="36576" anchor="t"/>
          <a:lstStyle/>
          <a:p>
            <a:pPr algn="l">
              <a:lnSpc>
                <a:spcPct val="118000"/>
              </a:lnSpc>
            </a:pPr>
            <a:r>
              <a:rPr sz="1150" b="0">
                <a:solidFill>
                  <a:srgbClr val="FFFFFF"/>
                </a:solidFill>
                <a:latin typeface="Heebo"/>
                <a:ea typeface="Heebo"/>
                <a:cs typeface="Heebo"/>
              </a:rPr>
              <a:t>H1-ehdotus: Hybrid Works tekee Roast My Pagen – automaattisen verkkosivuarvion suomalaisille pk-yrityksille.</a:t>
            </a:r>
          </a:p>
        </p:txBody>
      </p:sp>
      <p:pic>
        <p:nvPicPr>
          <p:cNvPr id="66" name="Picture 65" descr="hw-lockup-horizontal-white.png"/>
          <p:cNvPicPr>
            <a:picLocks noChangeAspect="1"/>
          </p:cNvPicPr>
          <p:nvPr/>
        </p:nvPicPr>
        <p:blipFill>
          <a:blip r:embed="rId2"/>
          <a:stretch>
            <a:fillRect/>
          </a:stretch>
        </p:blipFill>
        <p:spPr>
          <a:xfrm>
            <a:off x="411480" y="6473952"/>
            <a:ext cx="868680" cy="196625"/>
          </a:xfrm>
          <a:prstGeom prst="rect">
            <a:avLst/>
          </a:prstGeom>
        </p:spPr>
      </p:pic>
      <p:sp>
        <p:nvSpPr>
          <p:cNvPr id="67" name="TextBox 66"/>
          <p:cNvSpPr txBox="1"/>
          <p:nvPr/>
        </p:nvSpPr>
        <p:spPr>
          <a:xfrm>
            <a:off x="8412480" y="6419088"/>
            <a:ext cx="2834640" cy="274320"/>
          </a:xfrm>
          <a:prstGeom prst="rect">
            <a:avLst/>
          </a:prstGeom>
          <a:noFill/>
        </p:spPr>
        <p:txBody>
          <a:bodyPr wrap="square" lIns="36576" rIns="36576" tIns="36576" bIns="36576" anchor="t"/>
          <a:lstStyle/>
          <a:p>
            <a:pPr algn="r">
              <a:lnSpc>
                <a:spcPct val="118000"/>
              </a:lnSpc>
            </a:pPr>
            <a:r>
              <a:rPr sz="850" b="0">
                <a:solidFill>
                  <a:srgbClr val="6F8796"/>
                </a:solidFill>
                <a:latin typeface="Heebo"/>
                <a:ea typeface="Heebo"/>
                <a:cs typeface="Heebo"/>
              </a:rPr>
              <a:t>ROAST MY PAGE · hybridworks-esikatselu.vercel.app</a:t>
            </a:r>
          </a:p>
        </p:txBody>
      </p:sp>
      <p:sp>
        <p:nvSpPr>
          <p:cNvPr id="68" name="TextBox 67"/>
          <p:cNvSpPr txBox="1"/>
          <p:nvPr/>
        </p:nvSpPr>
        <p:spPr>
          <a:xfrm>
            <a:off x="11292840" y="6382512"/>
            <a:ext cx="502920" cy="329184"/>
          </a:xfrm>
          <a:prstGeom prst="rect">
            <a:avLst/>
          </a:prstGeom>
          <a:noFill/>
        </p:spPr>
        <p:txBody>
          <a:bodyPr wrap="square" lIns="36576" rIns="36576" tIns="36576" bIns="36576" anchor="t"/>
          <a:lstStyle/>
          <a:p>
            <a:pPr algn="r">
              <a:lnSpc>
                <a:spcPct val="118000"/>
              </a:lnSpc>
            </a:pPr>
            <a:r>
              <a:rPr sz="1200" b="0">
                <a:solidFill>
                  <a:srgbClr val="6F8796"/>
                </a:solidFill>
                <a:latin typeface="Anton"/>
                <a:ea typeface="Anton"/>
                <a:cs typeface="Anton"/>
              </a:rPr>
              <a:t>15</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205" fill="hold">
                      <p:stCondLst>
                        <p:cond delay="indefinite"/>
                        <p:cond evt="onBegin" delay="0">
                          <p:tn val="2"/>
                        </p:cond>
                      </p:stCondLst>
                      <p:childTnLst>
                        <p:par>
                          <p:cTn id="6"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500"/>
                                        <p:tgtEl>
                                          <p:spTgt spid="3"/>
                                        </p:tgtEl>
                                      </p:cBhvr>
                                    </p:animEffect>
                                  </p:childTnLst>
                                </p:cTn>
                              </p:par>
                            </p:childTnLst>
                          </p:cTn>
                        </p:par>
                        <p:par>
                          <p:cTn id="13" fill="hold">
                            <p:stCondLst>
                              <p:cond delay="350"/>
                            </p:stCondLst>
                            <p:childTnLst>
                              <p:par>
                                <p:cTn id="7" presetID="10" presetClass="entr" presetSubtype="0" fill="hold" grpId="0" nodeType="after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32"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54" fill="hold">
                            <p:stCondLst>
                              <p:cond delay="105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par>
                          <p:cTn id="76" fill="hold">
                            <p:stCondLst>
                              <p:cond delay="1400"/>
                            </p:stCondLst>
                            <p:childTnLst>
                              <p:par>
                                <p:cTn id="55" presetID="10" presetClass="entr" presetSubtype="0"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500"/>
                                        <p:tgtEl>
                                          <p:spTgt spid="2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childTnLst>
                          </p:cTn>
                        </p:par>
                        <p:par>
                          <p:cTn id="98" fill="hold">
                            <p:stCondLst>
                              <p:cond delay="1750"/>
                            </p:stCondLst>
                            <p:childTnLst>
                              <p:par>
                                <p:cTn id="77" presetID="10" presetClass="entr" presetSubtype="0"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500"/>
                                        <p:tgtEl>
                                          <p:spTgt spid="2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500"/>
                                        <p:tgtEl>
                                          <p:spTgt spid="2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fade">
                                      <p:cBhvr>
                                        <p:cTn id="85" dur="500"/>
                                        <p:tgtEl>
                                          <p:spTgt spid="28"/>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500"/>
                                        <p:tgtEl>
                                          <p:spTgt spid="2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500"/>
                                        <p:tgtEl>
                                          <p:spTgt spid="30"/>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fade">
                                      <p:cBhvr>
                                        <p:cTn id="94" dur="500"/>
                                        <p:tgtEl>
                                          <p:spTgt spid="31"/>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childTnLst>
                          </p:cTn>
                        </p:par>
                        <p:par>
                          <p:cTn id="120" fill="hold">
                            <p:stCondLst>
                              <p:cond delay="2100"/>
                            </p:stCondLst>
                            <p:childTnLst>
                              <p:par>
                                <p:cTn id="99" presetID="10" presetClass="entr" presetSubtype="0" fill="hold" grpId="0" nodeType="afterEffect">
                                  <p:stCondLst>
                                    <p:cond delay="0"/>
                                  </p:stCondLst>
                                  <p:childTnLst>
                                    <p:set>
                                      <p:cBhvr>
                                        <p:cTn id="100" dur="1" fill="hold">
                                          <p:stCondLst>
                                            <p:cond delay="0"/>
                                          </p:stCondLst>
                                        </p:cTn>
                                        <p:tgtEl>
                                          <p:spTgt spid="33"/>
                                        </p:tgtEl>
                                        <p:attrNameLst>
                                          <p:attrName>style.visibility</p:attrName>
                                        </p:attrNameLst>
                                      </p:cBhvr>
                                      <p:to>
                                        <p:strVal val="visible"/>
                                      </p:to>
                                    </p:set>
                                    <p:animEffect transition="in" filter="fade">
                                      <p:cBhvr>
                                        <p:cTn id="101" dur="500"/>
                                        <p:tgtEl>
                                          <p:spTgt spid="33"/>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4"/>
                                        </p:tgtEl>
                                        <p:attrNameLst>
                                          <p:attrName>style.visibility</p:attrName>
                                        </p:attrNameLst>
                                      </p:cBhvr>
                                      <p:to>
                                        <p:strVal val="visible"/>
                                      </p:to>
                                    </p:set>
                                    <p:animEffect transition="in" filter="fade">
                                      <p:cBhvr>
                                        <p:cTn id="104" dur="500"/>
                                        <p:tgtEl>
                                          <p:spTgt spid="34"/>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5"/>
                                        </p:tgtEl>
                                        <p:attrNameLst>
                                          <p:attrName>style.visibility</p:attrName>
                                        </p:attrNameLst>
                                      </p:cBhvr>
                                      <p:to>
                                        <p:strVal val="visible"/>
                                      </p:to>
                                    </p:set>
                                    <p:animEffect transition="in" filter="fade">
                                      <p:cBhvr>
                                        <p:cTn id="107" dur="500"/>
                                        <p:tgtEl>
                                          <p:spTgt spid="35"/>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fade">
                                      <p:cBhvr>
                                        <p:cTn id="110" dur="500"/>
                                        <p:tgtEl>
                                          <p:spTgt spid="3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500"/>
                                        <p:tgtEl>
                                          <p:spTgt spid="3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38"/>
                                        </p:tgtEl>
                                        <p:attrNameLst>
                                          <p:attrName>style.visibility</p:attrName>
                                        </p:attrNameLst>
                                      </p:cBhvr>
                                      <p:to>
                                        <p:strVal val="visible"/>
                                      </p:to>
                                    </p:set>
                                    <p:animEffect transition="in" filter="fade">
                                      <p:cBhvr>
                                        <p:cTn id="116" dur="500"/>
                                        <p:tgtEl>
                                          <p:spTgt spid="38"/>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500"/>
                                        <p:tgtEl>
                                          <p:spTgt spid="39"/>
                                        </p:tgtEl>
                                      </p:cBhvr>
                                    </p:animEffect>
                                  </p:childTnLst>
                                </p:cTn>
                              </p:par>
                            </p:childTnLst>
                          </p:cTn>
                        </p:par>
                        <p:par>
                          <p:cTn id="142" fill="hold">
                            <p:stCondLst>
                              <p:cond delay="2450"/>
                            </p:stCondLst>
                            <p:childTnLst>
                              <p:par>
                                <p:cTn id="121" presetID="10" presetClass="entr" presetSubtype="0" fill="hold" grpId="0" nodeType="afterEffect">
                                  <p:stCondLst>
                                    <p:cond delay="0"/>
                                  </p:stCondLst>
                                  <p:childTnLst>
                                    <p:set>
                                      <p:cBhvr>
                                        <p:cTn id="122" dur="1" fill="hold">
                                          <p:stCondLst>
                                            <p:cond delay="0"/>
                                          </p:stCondLst>
                                        </p:cTn>
                                        <p:tgtEl>
                                          <p:spTgt spid="40"/>
                                        </p:tgtEl>
                                        <p:attrNameLst>
                                          <p:attrName>style.visibility</p:attrName>
                                        </p:attrNameLst>
                                      </p:cBhvr>
                                      <p:to>
                                        <p:strVal val="visible"/>
                                      </p:to>
                                    </p:set>
                                    <p:animEffect transition="in" filter="fade">
                                      <p:cBhvr>
                                        <p:cTn id="123" dur="500"/>
                                        <p:tgtEl>
                                          <p:spTgt spid="40"/>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1"/>
                                        </p:tgtEl>
                                        <p:attrNameLst>
                                          <p:attrName>style.visibility</p:attrName>
                                        </p:attrNameLst>
                                      </p:cBhvr>
                                      <p:to>
                                        <p:strVal val="visible"/>
                                      </p:to>
                                    </p:set>
                                    <p:animEffect transition="in" filter="fade">
                                      <p:cBhvr>
                                        <p:cTn id="126" dur="500"/>
                                        <p:tgtEl>
                                          <p:spTgt spid="4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2"/>
                                        </p:tgtEl>
                                        <p:attrNameLst>
                                          <p:attrName>style.visibility</p:attrName>
                                        </p:attrNameLst>
                                      </p:cBhvr>
                                      <p:to>
                                        <p:strVal val="visible"/>
                                      </p:to>
                                    </p:set>
                                    <p:animEffect transition="in" filter="fade">
                                      <p:cBhvr>
                                        <p:cTn id="129" dur="500"/>
                                        <p:tgtEl>
                                          <p:spTgt spid="42"/>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3"/>
                                        </p:tgtEl>
                                        <p:attrNameLst>
                                          <p:attrName>style.visibility</p:attrName>
                                        </p:attrNameLst>
                                      </p:cBhvr>
                                      <p:to>
                                        <p:strVal val="visible"/>
                                      </p:to>
                                    </p:set>
                                    <p:animEffect transition="in" filter="fade">
                                      <p:cBhvr>
                                        <p:cTn id="132" dur="500"/>
                                        <p:tgtEl>
                                          <p:spTgt spid="43"/>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4"/>
                                        </p:tgtEl>
                                        <p:attrNameLst>
                                          <p:attrName>style.visibility</p:attrName>
                                        </p:attrNameLst>
                                      </p:cBhvr>
                                      <p:to>
                                        <p:strVal val="visible"/>
                                      </p:to>
                                    </p:set>
                                    <p:animEffect transition="in" filter="fade">
                                      <p:cBhvr>
                                        <p:cTn id="135" dur="500"/>
                                        <p:tgtEl>
                                          <p:spTgt spid="44"/>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45"/>
                                        </p:tgtEl>
                                        <p:attrNameLst>
                                          <p:attrName>style.visibility</p:attrName>
                                        </p:attrNameLst>
                                      </p:cBhvr>
                                      <p:to>
                                        <p:strVal val="visible"/>
                                      </p:to>
                                    </p:set>
                                    <p:animEffect transition="in" filter="fade">
                                      <p:cBhvr>
                                        <p:cTn id="138" dur="500"/>
                                        <p:tgtEl>
                                          <p:spTgt spid="45"/>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46"/>
                                        </p:tgtEl>
                                        <p:attrNameLst>
                                          <p:attrName>style.visibility</p:attrName>
                                        </p:attrNameLst>
                                      </p:cBhvr>
                                      <p:to>
                                        <p:strVal val="visible"/>
                                      </p:to>
                                    </p:set>
                                    <p:animEffect transition="in" filter="fade">
                                      <p:cBhvr>
                                        <p:cTn id="141" dur="500"/>
                                        <p:tgtEl>
                                          <p:spTgt spid="46"/>
                                        </p:tgtEl>
                                      </p:cBhvr>
                                    </p:animEffect>
                                  </p:childTnLst>
                                </p:cTn>
                              </p:par>
                            </p:childTnLst>
                          </p:cTn>
                        </p:par>
                        <p:par>
                          <p:cTn id="164" fill="hold">
                            <p:stCondLst>
                              <p:cond delay="2800"/>
                            </p:stCondLst>
                            <p:childTnLst>
                              <p:par>
                                <p:cTn id="143" presetID="10" presetClass="entr" presetSubtype="0" fill="hold" grpId="0" nodeType="afterEffect">
                                  <p:stCondLst>
                                    <p:cond delay="0"/>
                                  </p:stCondLst>
                                  <p:childTnLst>
                                    <p:set>
                                      <p:cBhvr>
                                        <p:cTn id="144" dur="1" fill="hold">
                                          <p:stCondLst>
                                            <p:cond delay="0"/>
                                          </p:stCondLst>
                                        </p:cTn>
                                        <p:tgtEl>
                                          <p:spTgt spid="47"/>
                                        </p:tgtEl>
                                        <p:attrNameLst>
                                          <p:attrName>style.visibility</p:attrName>
                                        </p:attrNameLst>
                                      </p:cBhvr>
                                      <p:to>
                                        <p:strVal val="visible"/>
                                      </p:to>
                                    </p:set>
                                    <p:animEffect transition="in" filter="fade">
                                      <p:cBhvr>
                                        <p:cTn id="145" dur="500"/>
                                        <p:tgtEl>
                                          <p:spTgt spid="47"/>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48"/>
                                        </p:tgtEl>
                                        <p:attrNameLst>
                                          <p:attrName>style.visibility</p:attrName>
                                        </p:attrNameLst>
                                      </p:cBhvr>
                                      <p:to>
                                        <p:strVal val="visible"/>
                                      </p:to>
                                    </p:set>
                                    <p:animEffect transition="in" filter="fade">
                                      <p:cBhvr>
                                        <p:cTn id="148" dur="500"/>
                                        <p:tgtEl>
                                          <p:spTgt spid="48"/>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49"/>
                                        </p:tgtEl>
                                        <p:attrNameLst>
                                          <p:attrName>style.visibility</p:attrName>
                                        </p:attrNameLst>
                                      </p:cBhvr>
                                      <p:to>
                                        <p:strVal val="visible"/>
                                      </p:to>
                                    </p:set>
                                    <p:animEffect transition="in" filter="fade">
                                      <p:cBhvr>
                                        <p:cTn id="151" dur="500"/>
                                        <p:tgtEl>
                                          <p:spTgt spid="49"/>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50"/>
                                        </p:tgtEl>
                                        <p:attrNameLst>
                                          <p:attrName>style.visibility</p:attrName>
                                        </p:attrNameLst>
                                      </p:cBhvr>
                                      <p:to>
                                        <p:strVal val="visible"/>
                                      </p:to>
                                    </p:set>
                                    <p:animEffect transition="in" filter="fade">
                                      <p:cBhvr>
                                        <p:cTn id="154" dur="500"/>
                                        <p:tgtEl>
                                          <p:spTgt spid="50"/>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51"/>
                                        </p:tgtEl>
                                        <p:attrNameLst>
                                          <p:attrName>style.visibility</p:attrName>
                                        </p:attrNameLst>
                                      </p:cBhvr>
                                      <p:to>
                                        <p:strVal val="visible"/>
                                      </p:to>
                                    </p:set>
                                    <p:animEffect transition="in" filter="fade">
                                      <p:cBhvr>
                                        <p:cTn id="157" dur="500"/>
                                        <p:tgtEl>
                                          <p:spTgt spid="51"/>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52"/>
                                        </p:tgtEl>
                                        <p:attrNameLst>
                                          <p:attrName>style.visibility</p:attrName>
                                        </p:attrNameLst>
                                      </p:cBhvr>
                                      <p:to>
                                        <p:strVal val="visible"/>
                                      </p:to>
                                    </p:set>
                                    <p:animEffect transition="in" filter="fade">
                                      <p:cBhvr>
                                        <p:cTn id="160" dur="500"/>
                                        <p:tgtEl>
                                          <p:spTgt spid="52"/>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53"/>
                                        </p:tgtEl>
                                        <p:attrNameLst>
                                          <p:attrName>style.visibility</p:attrName>
                                        </p:attrNameLst>
                                      </p:cBhvr>
                                      <p:to>
                                        <p:strVal val="visible"/>
                                      </p:to>
                                    </p:set>
                                    <p:animEffect transition="in" filter="fade">
                                      <p:cBhvr>
                                        <p:cTn id="163" dur="500"/>
                                        <p:tgtEl>
                                          <p:spTgt spid="53"/>
                                        </p:tgtEl>
                                      </p:cBhvr>
                                    </p:animEffect>
                                  </p:childTnLst>
                                </p:cTn>
                              </p:par>
                            </p:childTnLst>
                          </p:cTn>
                        </p:par>
                        <p:par>
                          <p:cTn id="180" fill="hold">
                            <p:stCondLst>
                              <p:cond delay="3150"/>
                            </p:stCondLst>
                            <p:childTnLst>
                              <p:par>
                                <p:cTn id="165" presetID="10" presetClass="entr" presetSubtype="0" fill="hold" grpId="0" nodeType="afterEffect">
                                  <p:stCondLst>
                                    <p:cond delay="0"/>
                                  </p:stCondLst>
                                  <p:childTnLst>
                                    <p:set>
                                      <p:cBhvr>
                                        <p:cTn id="166" dur="1" fill="hold">
                                          <p:stCondLst>
                                            <p:cond delay="0"/>
                                          </p:stCondLst>
                                        </p:cTn>
                                        <p:tgtEl>
                                          <p:spTgt spid="54"/>
                                        </p:tgtEl>
                                        <p:attrNameLst>
                                          <p:attrName>style.visibility</p:attrName>
                                        </p:attrNameLst>
                                      </p:cBhvr>
                                      <p:to>
                                        <p:strVal val="visible"/>
                                      </p:to>
                                    </p:set>
                                    <p:animEffect transition="in" filter="fade">
                                      <p:cBhvr>
                                        <p:cTn id="167" dur="500"/>
                                        <p:tgtEl>
                                          <p:spTgt spid="54"/>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55"/>
                                        </p:tgtEl>
                                        <p:attrNameLst>
                                          <p:attrName>style.visibility</p:attrName>
                                        </p:attrNameLst>
                                      </p:cBhvr>
                                      <p:to>
                                        <p:strVal val="visible"/>
                                      </p:to>
                                    </p:set>
                                    <p:animEffect transition="in" filter="fade">
                                      <p:cBhvr>
                                        <p:cTn id="170" dur="500"/>
                                        <p:tgtEl>
                                          <p:spTgt spid="55"/>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56"/>
                                        </p:tgtEl>
                                        <p:attrNameLst>
                                          <p:attrName>style.visibility</p:attrName>
                                        </p:attrNameLst>
                                      </p:cBhvr>
                                      <p:to>
                                        <p:strVal val="visible"/>
                                      </p:to>
                                    </p:set>
                                    <p:animEffect transition="in" filter="fade">
                                      <p:cBhvr>
                                        <p:cTn id="173" dur="500"/>
                                        <p:tgtEl>
                                          <p:spTgt spid="56"/>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57"/>
                                        </p:tgtEl>
                                        <p:attrNameLst>
                                          <p:attrName>style.visibility</p:attrName>
                                        </p:attrNameLst>
                                      </p:cBhvr>
                                      <p:to>
                                        <p:strVal val="visible"/>
                                      </p:to>
                                    </p:set>
                                    <p:animEffect transition="in" filter="fade">
                                      <p:cBhvr>
                                        <p:cTn id="176" dur="500"/>
                                        <p:tgtEl>
                                          <p:spTgt spid="57"/>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58"/>
                                        </p:tgtEl>
                                        <p:attrNameLst>
                                          <p:attrName>style.visibility</p:attrName>
                                        </p:attrNameLst>
                                      </p:cBhvr>
                                      <p:to>
                                        <p:strVal val="visible"/>
                                      </p:to>
                                    </p:set>
                                    <p:animEffect transition="in" filter="fade">
                                      <p:cBhvr>
                                        <p:cTn id="179" dur="500"/>
                                        <p:tgtEl>
                                          <p:spTgt spid="58"/>
                                        </p:tgtEl>
                                      </p:cBhvr>
                                    </p:animEffect>
                                  </p:childTnLst>
                                </p:cTn>
                              </p:par>
                            </p:childTnLst>
                          </p:cTn>
                        </p:par>
                        <p:par>
                          <p:cTn id="184" fill="hold">
                            <p:stCondLst>
                              <p:cond delay="3500"/>
                            </p:stCondLst>
                            <p:childTnLst>
                              <p:par>
                                <p:cTn id="181" presetID="10" presetClass="entr" presetSubtype="0" fill="hold" grpId="0" nodeType="afterEffect">
                                  <p:stCondLst>
                                    <p:cond delay="0"/>
                                  </p:stCondLst>
                                  <p:childTnLst>
                                    <p:set>
                                      <p:cBhvr>
                                        <p:cTn id="182" dur="1" fill="hold">
                                          <p:stCondLst>
                                            <p:cond delay="0"/>
                                          </p:stCondLst>
                                        </p:cTn>
                                        <p:tgtEl>
                                          <p:spTgt spid="59"/>
                                        </p:tgtEl>
                                        <p:attrNameLst>
                                          <p:attrName>style.visibility</p:attrName>
                                        </p:attrNameLst>
                                      </p:cBhvr>
                                      <p:to>
                                        <p:strVal val="visible"/>
                                      </p:to>
                                    </p:set>
                                    <p:animEffect transition="in" filter="fade">
                                      <p:cBhvr>
                                        <p:cTn id="183" dur="500"/>
                                        <p:tgtEl>
                                          <p:spTgt spid="59"/>
                                        </p:tgtEl>
                                      </p:cBhvr>
                                    </p:animEffect>
                                  </p:childTnLst>
                                </p:cTn>
                              </p:par>
                            </p:childTnLst>
                          </p:cTn>
                        </p:par>
                        <p:par>
                          <p:cTn id="200" fill="hold">
                            <p:stCondLst>
                              <p:cond delay="3850"/>
                            </p:stCondLst>
                            <p:childTnLst>
                              <p:par>
                                <p:cTn id="185" presetID="10" presetClass="entr" presetSubtype="0" fill="hold" grpId="0" nodeType="afterEffect">
                                  <p:stCondLst>
                                    <p:cond delay="0"/>
                                  </p:stCondLst>
                                  <p:childTnLst>
                                    <p:set>
                                      <p:cBhvr>
                                        <p:cTn id="186" dur="1" fill="hold">
                                          <p:stCondLst>
                                            <p:cond delay="0"/>
                                          </p:stCondLst>
                                        </p:cTn>
                                        <p:tgtEl>
                                          <p:spTgt spid="60"/>
                                        </p:tgtEl>
                                        <p:attrNameLst>
                                          <p:attrName>style.visibility</p:attrName>
                                        </p:attrNameLst>
                                      </p:cBhvr>
                                      <p:to>
                                        <p:strVal val="visible"/>
                                      </p:to>
                                    </p:set>
                                    <p:animEffect transition="in" filter="fade">
                                      <p:cBhvr>
                                        <p:cTn id="187" dur="500"/>
                                        <p:tgtEl>
                                          <p:spTgt spid="60"/>
                                        </p:tgtEl>
                                      </p:cBhvr>
                                    </p:animEffect>
                                  </p:childTnLst>
                                </p:cTn>
                              </p:par>
                              <p:par>
                                <p:cTn id="188" presetID="10" presetClass="entr" presetSubtype="0" fill="hold" grpId="0" nodeType="withEffect">
                                  <p:stCondLst>
                                    <p:cond delay="0"/>
                                  </p:stCondLst>
                                  <p:childTnLst>
                                    <p:set>
                                      <p:cBhvr>
                                        <p:cTn id="189" dur="1" fill="hold">
                                          <p:stCondLst>
                                            <p:cond delay="0"/>
                                          </p:stCondLst>
                                        </p:cTn>
                                        <p:tgtEl>
                                          <p:spTgt spid="61"/>
                                        </p:tgtEl>
                                        <p:attrNameLst>
                                          <p:attrName>style.visibility</p:attrName>
                                        </p:attrNameLst>
                                      </p:cBhvr>
                                      <p:to>
                                        <p:strVal val="visible"/>
                                      </p:to>
                                    </p:set>
                                    <p:animEffect transition="in" filter="fade">
                                      <p:cBhvr>
                                        <p:cTn id="190" dur="500"/>
                                        <p:tgtEl>
                                          <p:spTgt spid="61"/>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62"/>
                                        </p:tgtEl>
                                        <p:attrNameLst>
                                          <p:attrName>style.visibility</p:attrName>
                                        </p:attrNameLst>
                                      </p:cBhvr>
                                      <p:to>
                                        <p:strVal val="visible"/>
                                      </p:to>
                                    </p:set>
                                    <p:animEffect transition="in" filter="fade">
                                      <p:cBhvr>
                                        <p:cTn id="193" dur="500"/>
                                        <p:tgtEl>
                                          <p:spTgt spid="62"/>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63"/>
                                        </p:tgtEl>
                                        <p:attrNameLst>
                                          <p:attrName>style.visibility</p:attrName>
                                        </p:attrNameLst>
                                      </p:cBhvr>
                                      <p:to>
                                        <p:strVal val="visible"/>
                                      </p:to>
                                    </p:set>
                                    <p:animEffect transition="in" filter="fade">
                                      <p:cBhvr>
                                        <p:cTn id="196" dur="500"/>
                                        <p:tgtEl>
                                          <p:spTgt spid="63"/>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64"/>
                                        </p:tgtEl>
                                        <p:attrNameLst>
                                          <p:attrName>style.visibility</p:attrName>
                                        </p:attrNameLst>
                                      </p:cBhvr>
                                      <p:to>
                                        <p:strVal val="visible"/>
                                      </p:to>
                                    </p:set>
                                    <p:animEffect transition="in" filter="fade">
                                      <p:cBhvr>
                                        <p:cTn id="199" dur="500"/>
                                        <p:tgtEl>
                                          <p:spTgt spid="64"/>
                                        </p:tgtEl>
                                      </p:cBhvr>
                                    </p:animEffect>
                                  </p:childTnLst>
                                </p:cTn>
                              </p:par>
                            </p:childTnLst>
                          </p:cTn>
                        </p:par>
                        <p:par>
                          <p:cTn id="204" fill="hold">
                            <p:stCondLst>
                              <p:cond delay="4200"/>
                            </p:stCondLst>
                            <p:childTnLst>
                              <p:par>
                                <p:cTn id="201" presetID="10" presetClass="entr" presetSubtype="0" fill="hold" grpId="0" nodeType="afterEffect">
                                  <p:stCondLst>
                                    <p:cond delay="0"/>
                                  </p:stCondLst>
                                  <p:childTnLst>
                                    <p:set>
                                      <p:cBhvr>
                                        <p:cTn id="202" dur="1" fill="hold">
                                          <p:stCondLst>
                                            <p:cond delay="0"/>
                                          </p:stCondLst>
                                        </p:cTn>
                                        <p:tgtEl>
                                          <p:spTgt spid="65"/>
                                        </p:tgtEl>
                                        <p:attrNameLst>
                                          <p:attrName>style.visibility</p:attrName>
                                        </p:attrNameLst>
                                      </p:cBhvr>
                                      <p:to>
                                        <p:strVal val="visible"/>
                                      </p:to>
                                    </p:set>
                                    <p:animEffect transition="in" filter="fade">
                                      <p:cBhvr>
                                        <p:cTn id="20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Lst>
  </p:timing>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Rectangle 1"/>
          <p:cNvSpPr/>
          <p:nvPr/>
        </p:nvSpPr>
        <p:spPr>
          <a:xfrm>
            <a:off x="6309360" y="0"/>
            <a:ext cx="5882335" cy="6858000"/>
          </a:xfrm>
          <a:prstGeom prst="rect">
            <a:avLst/>
          </a:prstGeom>
          <a:solidFill>
            <a:srgbClr val="1A29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621792" y="457200"/>
            <a:ext cx="5486400" cy="777240"/>
          </a:xfrm>
          <a:prstGeom prst="rect">
            <a:avLst/>
          </a:prstGeom>
          <a:noFill/>
        </p:spPr>
        <p:txBody>
          <a:bodyPr wrap="square" lIns="36576" rIns="36576" tIns="36576" bIns="36576" anchor="t"/>
          <a:lstStyle/>
          <a:p>
            <a:pPr algn="l">
              <a:lnSpc>
                <a:spcPct val="100000"/>
              </a:lnSpc>
            </a:pPr>
            <a:r>
              <a:rPr sz="3500" b="0">
                <a:solidFill>
                  <a:srgbClr val="F15D22"/>
                </a:solidFill>
                <a:latin typeface="Anton"/>
                <a:ea typeface="Anton"/>
                <a:cs typeface="Anton"/>
              </a:rPr>
              <a:t>LÖYDETTÄVYYDEN</a:t>
            </a:r>
            <a:r>
              <a:rPr sz="3500" b="0">
                <a:solidFill>
                  <a:srgbClr val="FFFFFF"/>
                </a:solidFill>
                <a:latin typeface="Anton"/>
                <a:ea typeface="Anton"/>
                <a:cs typeface="Anton"/>
              </a:rPr>
              <a:t> KORJAUKSET</a:t>
            </a:r>
          </a:p>
        </p:txBody>
      </p:sp>
      <p:sp>
        <p:nvSpPr>
          <p:cNvPr id="4" name="TextBox 3"/>
          <p:cNvSpPr txBox="1"/>
          <p:nvPr/>
        </p:nvSpPr>
        <p:spPr>
          <a:xfrm>
            <a:off x="621792" y="1417320"/>
            <a:ext cx="411480" cy="457200"/>
          </a:xfrm>
          <a:prstGeom prst="rect">
            <a:avLst/>
          </a:prstGeom>
          <a:noFill/>
        </p:spPr>
        <p:txBody>
          <a:bodyPr wrap="square" lIns="36576" rIns="36576" tIns="36576" bIns="36576" anchor="t"/>
          <a:lstStyle/>
          <a:p>
            <a:pPr algn="l">
              <a:lnSpc>
                <a:spcPct val="118000"/>
              </a:lnSpc>
            </a:pPr>
            <a:r>
              <a:rPr sz="2000" b="0">
                <a:solidFill>
                  <a:srgbClr val="F15D22"/>
                </a:solidFill>
                <a:latin typeface="Anton"/>
                <a:ea typeface="Anton"/>
                <a:cs typeface="Anton"/>
              </a:rPr>
              <a:t>1</a:t>
            </a:r>
          </a:p>
        </p:txBody>
      </p:sp>
      <p:sp>
        <p:nvSpPr>
          <p:cNvPr id="5" name="TextBox 4"/>
          <p:cNvSpPr txBox="1"/>
          <p:nvPr/>
        </p:nvSpPr>
        <p:spPr>
          <a:xfrm>
            <a:off x="1051560" y="1435608"/>
            <a:ext cx="3291840" cy="329184"/>
          </a:xfrm>
          <a:prstGeom prst="rect">
            <a:avLst/>
          </a:prstGeom>
          <a:noFill/>
        </p:spPr>
        <p:txBody>
          <a:bodyPr wrap="square" lIns="36576" rIns="36576" tIns="36576" bIns="36576" anchor="t"/>
          <a:lstStyle/>
          <a:p>
            <a:pPr algn="l">
              <a:lnSpc>
                <a:spcPct val="118000"/>
              </a:lnSpc>
            </a:pPr>
            <a:r>
              <a:rPr sz="1300" b="1">
                <a:solidFill>
                  <a:srgbClr val="FFFFFF"/>
                </a:solidFill>
                <a:latin typeface="Heebo"/>
                <a:ea typeface="Heebo"/>
                <a:cs typeface="Heebo"/>
              </a:rPr>
              <a:t>Poista noindex julkaisussa</a:t>
            </a:r>
          </a:p>
        </p:txBody>
      </p:sp>
      <p:sp>
        <p:nvSpPr>
          <p:cNvPr id="6" name="Rounded Rectangle 5"/>
          <p:cNvSpPr/>
          <p:nvPr/>
        </p:nvSpPr>
        <p:spPr>
          <a:xfrm>
            <a:off x="4434840" y="1444752"/>
            <a:ext cx="868680" cy="256032"/>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50" b="1">
                <a:solidFill>
                  <a:srgbClr val="FFFFFF"/>
                </a:solidFill>
                <a:latin typeface="Heebo"/>
                <a:ea typeface="Heebo"/>
                <a:cs typeface="Heebo"/>
              </a:rPr>
              <a:t>15 min</a:t>
            </a:r>
          </a:p>
        </p:txBody>
      </p:sp>
      <p:sp>
        <p:nvSpPr>
          <p:cNvPr id="7" name="Rounded Rectangle 6"/>
          <p:cNvSpPr/>
          <p:nvPr/>
        </p:nvSpPr>
        <p:spPr>
          <a:xfrm>
            <a:off x="5394960" y="1444752"/>
            <a:ext cx="685800" cy="256032"/>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50" b="1">
                <a:solidFill>
                  <a:srgbClr val="FFFFFF"/>
                </a:solidFill>
                <a:latin typeface="Heebo"/>
                <a:ea typeface="Heebo"/>
                <a:cs typeface="Heebo"/>
              </a:rPr>
              <a:t>iso</a:t>
            </a:r>
          </a:p>
        </p:txBody>
      </p:sp>
      <p:sp>
        <p:nvSpPr>
          <p:cNvPr id="8" name="TextBox 7"/>
          <p:cNvSpPr txBox="1"/>
          <p:nvPr/>
        </p:nvSpPr>
        <p:spPr>
          <a:xfrm>
            <a:off x="1051560" y="1764792"/>
            <a:ext cx="5029200" cy="420624"/>
          </a:xfrm>
          <a:prstGeom prst="rect">
            <a:avLst/>
          </a:prstGeom>
          <a:noFill/>
        </p:spPr>
        <p:txBody>
          <a:bodyPr wrap="square" lIns="36576" rIns="36576" tIns="36576" bIns="36576" anchor="t"/>
          <a:lstStyle/>
          <a:p>
            <a:pPr algn="l">
              <a:lnSpc>
                <a:spcPct val="118000"/>
              </a:lnSpc>
            </a:pPr>
            <a:r>
              <a:rPr sz="950" b="0">
                <a:solidFill>
                  <a:srgbClr val="9FB2BE"/>
                </a:solidFill>
                <a:latin typeface="Heebo"/>
                <a:ea typeface="Heebo"/>
                <a:cs typeface="Heebo"/>
              </a:rPr>
              <a:t>Lopullisella osoitteella: poista &lt;meta name="robots" content="noindex, nofollow"&gt; index.html:stä ja X-Robots-Tag-otsake vercel.json:sta. Esikatselussa esto pysyy.</a:t>
            </a:r>
          </a:p>
        </p:txBody>
      </p:sp>
      <p:sp>
        <p:nvSpPr>
          <p:cNvPr id="9" name="TextBox 8"/>
          <p:cNvSpPr txBox="1"/>
          <p:nvPr/>
        </p:nvSpPr>
        <p:spPr>
          <a:xfrm>
            <a:off x="621792" y="2221992"/>
            <a:ext cx="411480" cy="457200"/>
          </a:xfrm>
          <a:prstGeom prst="rect">
            <a:avLst/>
          </a:prstGeom>
          <a:noFill/>
        </p:spPr>
        <p:txBody>
          <a:bodyPr wrap="square" lIns="36576" rIns="36576" tIns="36576" bIns="36576" anchor="t"/>
          <a:lstStyle/>
          <a:p>
            <a:pPr algn="l">
              <a:lnSpc>
                <a:spcPct val="118000"/>
              </a:lnSpc>
            </a:pPr>
            <a:r>
              <a:rPr sz="2000" b="0">
                <a:solidFill>
                  <a:srgbClr val="F15D22"/>
                </a:solidFill>
                <a:latin typeface="Anton"/>
                <a:ea typeface="Anton"/>
                <a:cs typeface="Anton"/>
              </a:rPr>
              <a:t>2</a:t>
            </a:r>
          </a:p>
        </p:txBody>
      </p:sp>
      <p:sp>
        <p:nvSpPr>
          <p:cNvPr id="10" name="TextBox 9"/>
          <p:cNvSpPr txBox="1"/>
          <p:nvPr/>
        </p:nvSpPr>
        <p:spPr>
          <a:xfrm>
            <a:off x="1051560" y="2240280"/>
            <a:ext cx="3291840" cy="329184"/>
          </a:xfrm>
          <a:prstGeom prst="rect">
            <a:avLst/>
          </a:prstGeom>
          <a:noFill/>
        </p:spPr>
        <p:txBody>
          <a:bodyPr wrap="square" lIns="36576" rIns="36576" tIns="36576" bIns="36576" anchor="t"/>
          <a:lstStyle/>
          <a:p>
            <a:pPr algn="l">
              <a:lnSpc>
                <a:spcPct val="118000"/>
              </a:lnSpc>
            </a:pPr>
            <a:r>
              <a:rPr sz="1300" b="1">
                <a:solidFill>
                  <a:srgbClr val="FFFFFF"/>
                </a:solidFill>
                <a:latin typeface="Heebo"/>
                <a:ea typeface="Heebo"/>
                <a:cs typeface="Heebo"/>
              </a:rPr>
              <a:t>H1 tekstiksi hakusanoin</a:t>
            </a:r>
          </a:p>
        </p:txBody>
      </p:sp>
      <p:sp>
        <p:nvSpPr>
          <p:cNvPr id="11" name="Rounded Rectangle 10"/>
          <p:cNvSpPr/>
          <p:nvPr/>
        </p:nvSpPr>
        <p:spPr>
          <a:xfrm>
            <a:off x="4434840" y="2249424"/>
            <a:ext cx="868680" cy="256032"/>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50" b="1">
                <a:solidFill>
                  <a:srgbClr val="FFFFFF"/>
                </a:solidFill>
                <a:latin typeface="Heebo"/>
                <a:ea typeface="Heebo"/>
                <a:cs typeface="Heebo"/>
              </a:rPr>
              <a:t>0,5 h</a:t>
            </a:r>
          </a:p>
        </p:txBody>
      </p:sp>
      <p:sp>
        <p:nvSpPr>
          <p:cNvPr id="12" name="Rounded Rectangle 11"/>
          <p:cNvSpPr/>
          <p:nvPr/>
        </p:nvSpPr>
        <p:spPr>
          <a:xfrm>
            <a:off x="5394960" y="2249424"/>
            <a:ext cx="685800" cy="256032"/>
          </a:xfrm>
          <a:prstGeom prst="roundRect">
            <a:avLst>
              <a:gd name="adj" fmla="val 50000"/>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50" b="1">
                <a:solidFill>
                  <a:srgbClr val="FFFFFF"/>
                </a:solidFill>
                <a:latin typeface="Heebo"/>
                <a:ea typeface="Heebo"/>
                <a:cs typeface="Heebo"/>
              </a:rPr>
              <a:t>keski</a:t>
            </a:r>
          </a:p>
        </p:txBody>
      </p:sp>
      <p:sp>
        <p:nvSpPr>
          <p:cNvPr id="13" name="TextBox 12"/>
          <p:cNvSpPr txBox="1"/>
          <p:nvPr/>
        </p:nvSpPr>
        <p:spPr>
          <a:xfrm>
            <a:off x="1051560" y="2569464"/>
            <a:ext cx="5029200" cy="420624"/>
          </a:xfrm>
          <a:prstGeom prst="rect">
            <a:avLst/>
          </a:prstGeom>
          <a:noFill/>
        </p:spPr>
        <p:txBody>
          <a:bodyPr wrap="square" lIns="36576" rIns="36576" tIns="36576" bIns="36576" anchor="t"/>
          <a:lstStyle/>
          <a:p>
            <a:pPr algn="l">
              <a:lnSpc>
                <a:spcPct val="118000"/>
              </a:lnSpc>
            </a:pPr>
            <a:r>
              <a:rPr sz="950" b="0">
                <a:solidFill>
                  <a:srgbClr val="9FB2BE"/>
                </a:solidFill>
                <a:latin typeface="Heebo"/>
                <a:ea typeface="Heebo"/>
                <a:cs typeface="Heebo"/>
              </a:rPr>
              <a:t>Pääviestilauseesta H1 (”Hybrid Works tekee Roast My Pagen – automaattisen verkkosivuarvion …”).</a:t>
            </a:r>
          </a:p>
        </p:txBody>
      </p:sp>
      <p:sp>
        <p:nvSpPr>
          <p:cNvPr id="14" name="TextBox 13"/>
          <p:cNvSpPr txBox="1"/>
          <p:nvPr/>
        </p:nvSpPr>
        <p:spPr>
          <a:xfrm>
            <a:off x="621792" y="3026664"/>
            <a:ext cx="411480" cy="457200"/>
          </a:xfrm>
          <a:prstGeom prst="rect">
            <a:avLst/>
          </a:prstGeom>
          <a:noFill/>
        </p:spPr>
        <p:txBody>
          <a:bodyPr wrap="square" lIns="36576" rIns="36576" tIns="36576" bIns="36576" anchor="t"/>
          <a:lstStyle/>
          <a:p>
            <a:pPr algn="l">
              <a:lnSpc>
                <a:spcPct val="118000"/>
              </a:lnSpc>
            </a:pPr>
            <a:r>
              <a:rPr sz="2000" b="0">
                <a:solidFill>
                  <a:srgbClr val="F15D22"/>
                </a:solidFill>
                <a:latin typeface="Anton"/>
                <a:ea typeface="Anton"/>
                <a:cs typeface="Anton"/>
              </a:rPr>
              <a:t>3</a:t>
            </a:r>
          </a:p>
        </p:txBody>
      </p:sp>
      <p:sp>
        <p:nvSpPr>
          <p:cNvPr id="15" name="TextBox 14"/>
          <p:cNvSpPr txBox="1"/>
          <p:nvPr/>
        </p:nvSpPr>
        <p:spPr>
          <a:xfrm>
            <a:off x="1051560" y="3044952"/>
            <a:ext cx="3291840" cy="329184"/>
          </a:xfrm>
          <a:prstGeom prst="rect">
            <a:avLst/>
          </a:prstGeom>
          <a:noFill/>
        </p:spPr>
        <p:txBody>
          <a:bodyPr wrap="square" lIns="36576" rIns="36576" tIns="36576" bIns="36576" anchor="t"/>
          <a:lstStyle/>
          <a:p>
            <a:pPr algn="l">
              <a:lnSpc>
                <a:spcPct val="118000"/>
              </a:lnSpc>
            </a:pPr>
            <a:r>
              <a:rPr sz="1300" b="1">
                <a:solidFill>
                  <a:srgbClr val="FFFFFF"/>
                </a:solidFill>
                <a:latin typeface="Heebo"/>
                <a:ea typeface="Heebo"/>
                <a:cs typeface="Heebo"/>
              </a:rPr>
              <a:t>Canonical, sitemap ja robots.txt</a:t>
            </a:r>
          </a:p>
        </p:txBody>
      </p:sp>
      <p:sp>
        <p:nvSpPr>
          <p:cNvPr id="16" name="Rounded Rectangle 15"/>
          <p:cNvSpPr/>
          <p:nvPr/>
        </p:nvSpPr>
        <p:spPr>
          <a:xfrm>
            <a:off x="4434840" y="3054096"/>
            <a:ext cx="868680" cy="256032"/>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50" b="1">
                <a:solidFill>
                  <a:srgbClr val="FFFFFF"/>
                </a:solidFill>
                <a:latin typeface="Heebo"/>
                <a:ea typeface="Heebo"/>
                <a:cs typeface="Heebo"/>
              </a:rPr>
              <a:t>0,5 h</a:t>
            </a:r>
          </a:p>
        </p:txBody>
      </p:sp>
      <p:sp>
        <p:nvSpPr>
          <p:cNvPr id="17" name="Rounded Rectangle 16"/>
          <p:cNvSpPr/>
          <p:nvPr/>
        </p:nvSpPr>
        <p:spPr>
          <a:xfrm>
            <a:off x="5394960" y="3054096"/>
            <a:ext cx="685800" cy="256032"/>
          </a:xfrm>
          <a:prstGeom prst="roundRect">
            <a:avLst>
              <a:gd name="adj" fmla="val 50000"/>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50" b="1">
                <a:solidFill>
                  <a:srgbClr val="FFFFFF"/>
                </a:solidFill>
                <a:latin typeface="Heebo"/>
                <a:ea typeface="Heebo"/>
                <a:cs typeface="Heebo"/>
              </a:rPr>
              <a:t>keski</a:t>
            </a:r>
          </a:p>
        </p:txBody>
      </p:sp>
      <p:sp>
        <p:nvSpPr>
          <p:cNvPr id="18" name="TextBox 17"/>
          <p:cNvSpPr txBox="1"/>
          <p:nvPr/>
        </p:nvSpPr>
        <p:spPr>
          <a:xfrm>
            <a:off x="1051560" y="3374136"/>
            <a:ext cx="5029200" cy="420624"/>
          </a:xfrm>
          <a:prstGeom prst="rect">
            <a:avLst/>
          </a:prstGeom>
          <a:noFill/>
        </p:spPr>
        <p:txBody>
          <a:bodyPr wrap="square" lIns="36576" rIns="36576" tIns="36576" bIns="36576" anchor="t"/>
          <a:lstStyle/>
          <a:p>
            <a:pPr algn="l">
              <a:lnSpc>
                <a:spcPct val="118000"/>
              </a:lnSpc>
            </a:pPr>
            <a:r>
              <a:rPr sz="950" b="0">
                <a:solidFill>
                  <a:srgbClr val="9FB2BE"/>
                </a:solidFill>
                <a:latin typeface="Heebo"/>
                <a:ea typeface="Heebo"/>
                <a:cs typeface="Heebo"/>
              </a:rPr>
              <a:t>canonical lopulliseen osoitteeseen, sitemap.xml (1 osoite) ja robots.txt, jossa Sitemap-rivi.</a:t>
            </a:r>
          </a:p>
        </p:txBody>
      </p:sp>
      <p:sp>
        <p:nvSpPr>
          <p:cNvPr id="19" name="TextBox 18"/>
          <p:cNvSpPr txBox="1"/>
          <p:nvPr/>
        </p:nvSpPr>
        <p:spPr>
          <a:xfrm>
            <a:off x="621792" y="3831336"/>
            <a:ext cx="411480" cy="457200"/>
          </a:xfrm>
          <a:prstGeom prst="rect">
            <a:avLst/>
          </a:prstGeom>
          <a:noFill/>
        </p:spPr>
        <p:txBody>
          <a:bodyPr wrap="square" lIns="36576" rIns="36576" tIns="36576" bIns="36576" anchor="t"/>
          <a:lstStyle/>
          <a:p>
            <a:pPr algn="l">
              <a:lnSpc>
                <a:spcPct val="118000"/>
              </a:lnSpc>
            </a:pPr>
            <a:r>
              <a:rPr sz="2000" b="0">
                <a:solidFill>
                  <a:srgbClr val="F15D22"/>
                </a:solidFill>
                <a:latin typeface="Anton"/>
                <a:ea typeface="Anton"/>
                <a:cs typeface="Anton"/>
              </a:rPr>
              <a:t>4</a:t>
            </a:r>
          </a:p>
        </p:txBody>
      </p:sp>
      <p:sp>
        <p:nvSpPr>
          <p:cNvPr id="20" name="TextBox 19"/>
          <p:cNvSpPr txBox="1"/>
          <p:nvPr/>
        </p:nvSpPr>
        <p:spPr>
          <a:xfrm>
            <a:off x="1051560" y="3849624"/>
            <a:ext cx="3291840" cy="329184"/>
          </a:xfrm>
          <a:prstGeom prst="rect">
            <a:avLst/>
          </a:prstGeom>
          <a:noFill/>
        </p:spPr>
        <p:txBody>
          <a:bodyPr wrap="square" lIns="36576" rIns="36576" tIns="36576" bIns="36576" anchor="t"/>
          <a:lstStyle/>
          <a:p>
            <a:pPr algn="l">
              <a:lnSpc>
                <a:spcPct val="118000"/>
              </a:lnSpc>
            </a:pPr>
            <a:r>
              <a:rPr sz="1300" b="1">
                <a:solidFill>
                  <a:srgbClr val="FFFFFF"/>
                </a:solidFill>
                <a:latin typeface="Heebo"/>
                <a:ea typeface="Heebo"/>
                <a:cs typeface="Heebo"/>
              </a:rPr>
              <a:t>Jakokuva ja Organization-tieto</a:t>
            </a:r>
          </a:p>
        </p:txBody>
      </p:sp>
      <p:sp>
        <p:nvSpPr>
          <p:cNvPr id="21" name="Rounded Rectangle 20"/>
          <p:cNvSpPr/>
          <p:nvPr/>
        </p:nvSpPr>
        <p:spPr>
          <a:xfrm>
            <a:off x="4434840" y="3858768"/>
            <a:ext cx="868680" cy="256032"/>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50" b="1">
                <a:solidFill>
                  <a:srgbClr val="FFFFFF"/>
                </a:solidFill>
                <a:latin typeface="Heebo"/>
                <a:ea typeface="Heebo"/>
                <a:cs typeface="Heebo"/>
              </a:rPr>
              <a:t>1 h</a:t>
            </a:r>
          </a:p>
        </p:txBody>
      </p:sp>
      <p:sp>
        <p:nvSpPr>
          <p:cNvPr id="22" name="Rounded Rectangle 21"/>
          <p:cNvSpPr/>
          <p:nvPr/>
        </p:nvSpPr>
        <p:spPr>
          <a:xfrm>
            <a:off x="5394960" y="3858768"/>
            <a:ext cx="685800" cy="256032"/>
          </a:xfrm>
          <a:prstGeom prst="roundRect">
            <a:avLst>
              <a:gd name="adj" fmla="val 50000"/>
            </a:avLst>
          </a:prstGeom>
          <a:solidFill>
            <a:srgbClr val="095056"/>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50" b="1">
                <a:solidFill>
                  <a:srgbClr val="FFFFFF"/>
                </a:solidFill>
                <a:latin typeface="Heebo"/>
                <a:ea typeface="Heebo"/>
                <a:cs typeface="Heebo"/>
              </a:rPr>
              <a:t>keski</a:t>
            </a:r>
          </a:p>
        </p:txBody>
      </p:sp>
      <p:sp>
        <p:nvSpPr>
          <p:cNvPr id="23" name="TextBox 22"/>
          <p:cNvSpPr txBox="1"/>
          <p:nvPr/>
        </p:nvSpPr>
        <p:spPr>
          <a:xfrm>
            <a:off x="1051560" y="4178808"/>
            <a:ext cx="5029200" cy="420624"/>
          </a:xfrm>
          <a:prstGeom prst="rect">
            <a:avLst/>
          </a:prstGeom>
          <a:noFill/>
        </p:spPr>
        <p:txBody>
          <a:bodyPr wrap="square" lIns="36576" rIns="36576" tIns="36576" bIns="36576" anchor="t"/>
          <a:lstStyle/>
          <a:p>
            <a:pPr algn="l">
              <a:lnSpc>
                <a:spcPct val="118000"/>
              </a:lnSpc>
            </a:pPr>
            <a:r>
              <a:rPr sz="950" b="0">
                <a:solidFill>
                  <a:srgbClr val="9FB2BE"/>
                </a:solidFill>
                <a:latin typeface="Heebo"/>
                <a:ea typeface="Heebo"/>
                <a:cs typeface="Heebo"/>
              </a:rPr>
              <a:t>og:title, og:description, og:image 1200×630 ja JSON-LD Organization (nimi, url, logo, yhteystiedot).</a:t>
            </a:r>
          </a:p>
        </p:txBody>
      </p:sp>
      <p:sp>
        <p:nvSpPr>
          <p:cNvPr id="24" name="TextBox 23"/>
          <p:cNvSpPr txBox="1"/>
          <p:nvPr/>
        </p:nvSpPr>
        <p:spPr>
          <a:xfrm>
            <a:off x="621792" y="4636008"/>
            <a:ext cx="411480" cy="457200"/>
          </a:xfrm>
          <a:prstGeom prst="rect">
            <a:avLst/>
          </a:prstGeom>
          <a:noFill/>
        </p:spPr>
        <p:txBody>
          <a:bodyPr wrap="square" lIns="36576" rIns="36576" tIns="36576" bIns="36576" anchor="t"/>
          <a:lstStyle/>
          <a:p>
            <a:pPr algn="l">
              <a:lnSpc>
                <a:spcPct val="118000"/>
              </a:lnSpc>
            </a:pPr>
            <a:r>
              <a:rPr sz="2000" b="0">
                <a:solidFill>
                  <a:srgbClr val="F15D22"/>
                </a:solidFill>
                <a:latin typeface="Anton"/>
                <a:ea typeface="Anton"/>
                <a:cs typeface="Anton"/>
              </a:rPr>
              <a:t>5</a:t>
            </a:r>
          </a:p>
        </p:txBody>
      </p:sp>
      <p:sp>
        <p:nvSpPr>
          <p:cNvPr id="25" name="TextBox 24"/>
          <p:cNvSpPr txBox="1"/>
          <p:nvPr/>
        </p:nvSpPr>
        <p:spPr>
          <a:xfrm>
            <a:off x="1051560" y="4654296"/>
            <a:ext cx="3291840" cy="329184"/>
          </a:xfrm>
          <a:prstGeom prst="rect">
            <a:avLst/>
          </a:prstGeom>
          <a:noFill/>
        </p:spPr>
        <p:txBody>
          <a:bodyPr wrap="square" lIns="36576" rIns="36576" tIns="36576" bIns="36576" anchor="t"/>
          <a:lstStyle/>
          <a:p>
            <a:pPr algn="l">
              <a:lnSpc>
                <a:spcPct val="118000"/>
              </a:lnSpc>
            </a:pPr>
            <a:r>
              <a:rPr sz="1300" b="1">
                <a:solidFill>
                  <a:srgbClr val="FFFFFF"/>
                </a:solidFill>
                <a:latin typeface="Heebo"/>
                <a:ea typeface="Heebo"/>
                <a:cs typeface="Heebo"/>
              </a:rPr>
              <a:t>Title ja kuvaus hakijalle</a:t>
            </a:r>
          </a:p>
        </p:txBody>
      </p:sp>
      <p:sp>
        <p:nvSpPr>
          <p:cNvPr id="26" name="Rounded Rectangle 25"/>
          <p:cNvSpPr/>
          <p:nvPr/>
        </p:nvSpPr>
        <p:spPr>
          <a:xfrm>
            <a:off x="4434840" y="4663440"/>
            <a:ext cx="868680" cy="256032"/>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50" b="1">
                <a:solidFill>
                  <a:srgbClr val="FFFFFF"/>
                </a:solidFill>
                <a:latin typeface="Heebo"/>
                <a:ea typeface="Heebo"/>
                <a:cs typeface="Heebo"/>
              </a:rPr>
              <a:t>15 min</a:t>
            </a:r>
          </a:p>
        </p:txBody>
      </p:sp>
      <p:sp>
        <p:nvSpPr>
          <p:cNvPr id="27" name="Rounded Rectangle 26"/>
          <p:cNvSpPr/>
          <p:nvPr/>
        </p:nvSpPr>
        <p:spPr>
          <a:xfrm>
            <a:off x="5394960" y="4663440"/>
            <a:ext cx="685800" cy="256032"/>
          </a:xfrm>
          <a:prstGeom prst="roundRect">
            <a:avLst>
              <a:gd name="adj" fmla="val 50000"/>
            </a:avLst>
          </a:prstGeom>
          <a:solidFill>
            <a:srgbClr val="2E4757"/>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850" b="1">
                <a:solidFill>
                  <a:srgbClr val="FFFFFF"/>
                </a:solidFill>
                <a:latin typeface="Heebo"/>
                <a:ea typeface="Heebo"/>
                <a:cs typeface="Heebo"/>
              </a:rPr>
              <a:t>pieni</a:t>
            </a:r>
          </a:p>
        </p:txBody>
      </p:sp>
      <p:sp>
        <p:nvSpPr>
          <p:cNvPr id="28" name="TextBox 27"/>
          <p:cNvSpPr txBox="1"/>
          <p:nvPr/>
        </p:nvSpPr>
        <p:spPr>
          <a:xfrm>
            <a:off x="1051560" y="4983480"/>
            <a:ext cx="5029200" cy="420624"/>
          </a:xfrm>
          <a:prstGeom prst="rect">
            <a:avLst/>
          </a:prstGeom>
          <a:noFill/>
        </p:spPr>
        <p:txBody>
          <a:bodyPr wrap="square" lIns="36576" rIns="36576" tIns="36576" bIns="36576" anchor="t"/>
          <a:lstStyle/>
          <a:p>
            <a:pPr algn="l">
              <a:lnSpc>
                <a:spcPct val="118000"/>
              </a:lnSpc>
            </a:pPr>
            <a:r>
              <a:rPr sz="950" b="0">
                <a:solidFill>
                  <a:srgbClr val="9FB2BE"/>
                </a:solidFill>
                <a:latin typeface="Heebo"/>
                <a:ea typeface="Heebo"/>
                <a:cs typeface="Heebo"/>
              </a:rPr>
              <a:t>Title ”Roast My Page -verkkosivuarvion tekijä | Hybrid Works” ja ehdotettu kuvaus (ks. hakutulosehdotus).</a:t>
            </a:r>
          </a:p>
        </p:txBody>
      </p:sp>
      <p:sp>
        <p:nvSpPr>
          <p:cNvPr id="29" name="TextBox 28"/>
          <p:cNvSpPr txBox="1"/>
          <p:nvPr/>
        </p:nvSpPr>
        <p:spPr>
          <a:xfrm>
            <a:off x="6675120" y="502920"/>
            <a:ext cx="5029200" cy="457200"/>
          </a:xfrm>
          <a:prstGeom prst="rect">
            <a:avLst/>
          </a:prstGeom>
          <a:noFill/>
        </p:spPr>
        <p:txBody>
          <a:bodyPr wrap="square" lIns="36576" rIns="36576" tIns="36576" bIns="36576" anchor="t"/>
          <a:lstStyle/>
          <a:p>
            <a:pPr algn="l">
              <a:lnSpc>
                <a:spcPct val="118000"/>
              </a:lnSpc>
            </a:pPr>
            <a:r>
              <a:rPr sz="1300" b="1">
                <a:solidFill>
                  <a:srgbClr val="5FC4C9"/>
                </a:solidFill>
                <a:latin typeface="Heebo"/>
                <a:ea typeface="Heebo"/>
                <a:cs typeface="Heebo"/>
              </a:rPr>
              <a:t>VIITTAUKSET PERUSOSIOIHIN</a:t>
            </a:r>
          </a:p>
        </p:txBody>
      </p:sp>
      <p:sp>
        <p:nvSpPr>
          <p:cNvPr id="30" name="TextBox 29"/>
          <p:cNvSpPr txBox="1"/>
          <p:nvPr/>
        </p:nvSpPr>
        <p:spPr>
          <a:xfrm>
            <a:off x="6675120" y="868680"/>
            <a:ext cx="5029200" cy="457200"/>
          </a:xfrm>
          <a:prstGeom prst="rect">
            <a:avLst/>
          </a:prstGeom>
          <a:noFill/>
        </p:spPr>
        <p:txBody>
          <a:bodyPr wrap="square" lIns="36576" rIns="36576" tIns="36576" bIns="36576" anchor="t"/>
          <a:lstStyle/>
          <a:p>
            <a:pPr algn="l">
              <a:lnSpc>
                <a:spcPct val="118000"/>
              </a:lnSpc>
            </a:pPr>
            <a:r>
              <a:rPr sz="1050" b="0">
                <a:solidFill>
                  <a:srgbClr val="9FB2BE"/>
                </a:solidFill>
                <a:latin typeface="Heebo"/>
                <a:ea typeface="Heebo"/>
                <a:cs typeface="Heebo"/>
              </a:rPr>
              <a:t>Sama havainto kirjataan kerran. Tässä vain sen vaikutus löydettävyyteen.</a:t>
            </a:r>
          </a:p>
        </p:txBody>
      </p:sp>
      <p:sp>
        <p:nvSpPr>
          <p:cNvPr id="31" name="TextBox 30"/>
          <p:cNvSpPr txBox="1"/>
          <p:nvPr/>
        </p:nvSpPr>
        <p:spPr>
          <a:xfrm>
            <a:off x="6675120" y="1463040"/>
            <a:ext cx="5029200" cy="292608"/>
          </a:xfrm>
          <a:prstGeom prst="rect">
            <a:avLst/>
          </a:prstGeom>
          <a:noFill/>
        </p:spPr>
        <p:txBody>
          <a:bodyPr wrap="square" lIns="36576" rIns="36576" tIns="36576" bIns="36576" anchor="t"/>
          <a:lstStyle/>
          <a:p>
            <a:pPr algn="l">
              <a:lnSpc>
                <a:spcPct val="118000"/>
              </a:lnSpc>
            </a:pPr>
            <a:r>
              <a:rPr sz="1150" b="1">
                <a:solidFill>
                  <a:srgbClr val="FFFFFF"/>
                </a:solidFill>
                <a:latin typeface="Heebo"/>
                <a:ea typeface="Heebo"/>
                <a:cs typeface="Heebo"/>
              </a:rPr>
              <a:t>Viesti → H1 on logokuva, ei viesti</a:t>
            </a:r>
          </a:p>
        </p:txBody>
      </p:sp>
      <p:sp>
        <p:nvSpPr>
          <p:cNvPr id="32" name="TextBox 31"/>
          <p:cNvSpPr txBox="1"/>
          <p:nvPr/>
        </p:nvSpPr>
        <p:spPr>
          <a:xfrm>
            <a:off x="6675120" y="1764792"/>
            <a:ext cx="5029200" cy="594360"/>
          </a:xfrm>
          <a:prstGeom prst="rect">
            <a:avLst/>
          </a:prstGeom>
          <a:noFill/>
        </p:spPr>
        <p:txBody>
          <a:bodyPr wrap="square" lIns="36576" rIns="36576" tIns="36576" bIns="36576" anchor="t"/>
          <a:lstStyle/>
          <a:p>
            <a:pPr algn="l">
              <a:lnSpc>
                <a:spcPct val="118000"/>
              </a:lnSpc>
            </a:pPr>
            <a:r>
              <a:rPr sz="1000" b="0">
                <a:solidFill>
                  <a:srgbClr val="9FB2BE"/>
                </a:solidFill>
                <a:latin typeface="Heebo"/>
                <a:ea typeface="Heebo"/>
                <a:cs typeface="Heebo"/>
              </a:rPr>
              <a:t>H1:ssä ei ole yhtään hakusanaa; hakukone saa vain alt-tekstin ”Hybrid Works”. Sama korjaus (Korjaus #5) hoitaa molemmat.</a:t>
            </a:r>
          </a:p>
        </p:txBody>
      </p:sp>
      <p:sp>
        <p:nvSpPr>
          <p:cNvPr id="33" name="TextBox 32"/>
          <p:cNvSpPr txBox="1"/>
          <p:nvPr/>
        </p:nvSpPr>
        <p:spPr>
          <a:xfrm>
            <a:off x="6675120" y="2423160"/>
            <a:ext cx="5029200" cy="292608"/>
          </a:xfrm>
          <a:prstGeom prst="rect">
            <a:avLst/>
          </a:prstGeom>
          <a:noFill/>
        </p:spPr>
        <p:txBody>
          <a:bodyPr wrap="square" lIns="36576" rIns="36576" tIns="36576" bIns="36576" anchor="t"/>
          <a:lstStyle/>
          <a:p>
            <a:pPr algn="l">
              <a:lnSpc>
                <a:spcPct val="118000"/>
              </a:lnSpc>
            </a:pPr>
            <a:r>
              <a:rPr sz="1150" b="1">
                <a:solidFill>
                  <a:srgbClr val="FFFFFF"/>
                </a:solidFill>
                <a:latin typeface="Heebo"/>
                <a:ea typeface="Heebo"/>
                <a:cs typeface="Heebo"/>
              </a:rPr>
              <a:t>Viesti → Sivu toistaa tuotesivun esitteen</a:t>
            </a:r>
          </a:p>
        </p:txBody>
      </p:sp>
      <p:sp>
        <p:nvSpPr>
          <p:cNvPr id="34" name="TextBox 33"/>
          <p:cNvSpPr txBox="1"/>
          <p:nvPr/>
        </p:nvSpPr>
        <p:spPr>
          <a:xfrm>
            <a:off x="6675120" y="2724912"/>
            <a:ext cx="5029200" cy="594360"/>
          </a:xfrm>
          <a:prstGeom prst="rect">
            <a:avLst/>
          </a:prstGeom>
          <a:noFill/>
        </p:spPr>
        <p:txBody>
          <a:bodyPr wrap="square" lIns="36576" rIns="36576" tIns="36576" bIns="36576" anchor="t"/>
          <a:lstStyle/>
          <a:p>
            <a:pPr algn="l">
              <a:lnSpc>
                <a:spcPct val="118000"/>
              </a:lnSpc>
            </a:pPr>
            <a:r>
              <a:rPr sz="950" b="0">
                <a:solidFill>
                  <a:srgbClr val="9FB2BE"/>
                </a:solidFill>
                <a:latin typeface="Heebo"/>
                <a:ea typeface="Heebo"/>
                <a:cs typeface="Heebo"/>
              </a:rPr>
              <a:t>Kun molemmat sivut indeksoidaan, ne kilpailevat samoista hauista (verkkosivuarvio, kolme mallia). Tekijäsivun kannattaa omistaa brändi- ja tekijähaut.</a:t>
            </a:r>
          </a:p>
        </p:txBody>
      </p:sp>
      <p:sp>
        <p:nvSpPr>
          <p:cNvPr id="35" name="TextBox 34"/>
          <p:cNvSpPr txBox="1"/>
          <p:nvPr/>
        </p:nvSpPr>
        <p:spPr>
          <a:xfrm>
            <a:off x="6675120" y="3383280"/>
            <a:ext cx="5029200" cy="292608"/>
          </a:xfrm>
          <a:prstGeom prst="rect">
            <a:avLst/>
          </a:prstGeom>
          <a:noFill/>
        </p:spPr>
        <p:txBody>
          <a:bodyPr wrap="square" lIns="36576" rIns="36576" tIns="36576" bIns="36576" anchor="t"/>
          <a:lstStyle/>
          <a:p>
            <a:pPr algn="l">
              <a:lnSpc>
                <a:spcPct val="118000"/>
              </a:lnSpc>
            </a:pPr>
            <a:r>
              <a:rPr sz="1150" b="1">
                <a:solidFill>
                  <a:srgbClr val="FFFFFF"/>
                </a:solidFill>
                <a:latin typeface="Heebo"/>
                <a:ea typeface="Heebo"/>
                <a:cs typeface="Heebo"/>
              </a:rPr>
              <a:t>Luottamus → Yritystiedot puuttuvat kokonaan</a:t>
            </a:r>
          </a:p>
        </p:txBody>
      </p:sp>
      <p:sp>
        <p:nvSpPr>
          <p:cNvPr id="36" name="TextBox 35"/>
          <p:cNvSpPr txBox="1"/>
          <p:nvPr/>
        </p:nvSpPr>
        <p:spPr>
          <a:xfrm>
            <a:off x="6675120" y="3685032"/>
            <a:ext cx="5029200" cy="594360"/>
          </a:xfrm>
          <a:prstGeom prst="rect">
            <a:avLst/>
          </a:prstGeom>
          <a:noFill/>
        </p:spPr>
        <p:txBody>
          <a:bodyPr wrap="square" lIns="36576" rIns="36576" tIns="36576" bIns="36576" anchor="t"/>
          <a:lstStyle/>
          <a:p>
            <a:pPr algn="l">
              <a:lnSpc>
                <a:spcPct val="118000"/>
              </a:lnSpc>
            </a:pPr>
            <a:r>
              <a:rPr sz="1000" b="0">
                <a:solidFill>
                  <a:srgbClr val="9FB2BE"/>
                </a:solidFill>
                <a:latin typeface="Heebo"/>
                <a:ea typeface="Heebo"/>
                <a:cs typeface="Heebo"/>
              </a:rPr>
              <a:t>Brändihaun tekijä ei löydä yritystietoa, eikä Organization-tiedolle ole sisältöä. Yritystiedot ovat edellytys rakenteiselle datalle.</a:t>
            </a:r>
          </a:p>
        </p:txBody>
      </p:sp>
      <p:sp>
        <p:nvSpPr>
          <p:cNvPr id="37" name="TextBox 36"/>
          <p:cNvSpPr txBox="1"/>
          <p:nvPr/>
        </p:nvSpPr>
        <p:spPr>
          <a:xfrm>
            <a:off x="6675120" y="4343400"/>
            <a:ext cx="5029200" cy="292608"/>
          </a:xfrm>
          <a:prstGeom prst="rect">
            <a:avLst/>
          </a:prstGeom>
          <a:noFill/>
        </p:spPr>
        <p:txBody>
          <a:bodyPr wrap="square" lIns="36576" rIns="36576" tIns="36576" bIns="36576" anchor="t"/>
          <a:lstStyle/>
          <a:p>
            <a:pPr algn="l">
              <a:lnSpc>
                <a:spcPct val="118000"/>
              </a:lnSpc>
            </a:pPr>
            <a:r>
              <a:rPr sz="1150" b="1">
                <a:solidFill>
                  <a:srgbClr val="FFFFFF"/>
                </a:solidFill>
                <a:latin typeface="Heebo"/>
                <a:ea typeface="Heebo"/>
                <a:cs typeface="Heebo"/>
              </a:rPr>
              <a:t>Mobiili → Kevyt ja nopea</a:t>
            </a:r>
          </a:p>
        </p:txBody>
      </p:sp>
      <p:sp>
        <p:nvSpPr>
          <p:cNvPr id="38" name="TextBox 37"/>
          <p:cNvSpPr txBox="1"/>
          <p:nvPr/>
        </p:nvSpPr>
        <p:spPr>
          <a:xfrm>
            <a:off x="6675120" y="4645152"/>
            <a:ext cx="5029200" cy="594360"/>
          </a:xfrm>
          <a:prstGeom prst="rect">
            <a:avLst/>
          </a:prstGeom>
          <a:noFill/>
        </p:spPr>
        <p:txBody>
          <a:bodyPr wrap="square" lIns="36576" rIns="36576" tIns="36576" bIns="36576" anchor="t"/>
          <a:lstStyle/>
          <a:p>
            <a:pPr algn="l">
              <a:lnSpc>
                <a:spcPct val="118000"/>
              </a:lnSpc>
            </a:pPr>
            <a:r>
              <a:rPr sz="1000" b="0">
                <a:solidFill>
                  <a:srgbClr val="9FB2BE"/>
                </a:solidFill>
                <a:latin typeface="Heebo"/>
                <a:ea typeface="Heebo"/>
                <a:cs typeface="Heebo"/>
              </a:rPr>
              <a:t>0,27 Mt, LCP 0,29 s ja CLS 0 ovat hyviä sivukokemusmittareita. Ei korjattavaa.</a:t>
            </a:r>
          </a:p>
        </p:txBody>
      </p:sp>
      <p:sp>
        <p:nvSpPr>
          <p:cNvPr id="39" name="TextBox 38"/>
          <p:cNvSpPr txBox="1"/>
          <p:nvPr/>
        </p:nvSpPr>
        <p:spPr>
          <a:xfrm>
            <a:off x="6675120" y="5303520"/>
            <a:ext cx="5029200" cy="292608"/>
          </a:xfrm>
          <a:prstGeom prst="rect">
            <a:avLst/>
          </a:prstGeom>
          <a:noFill/>
        </p:spPr>
        <p:txBody>
          <a:bodyPr wrap="square" lIns="36576" rIns="36576" tIns="36576" bIns="36576" anchor="t"/>
          <a:lstStyle/>
          <a:p>
            <a:pPr algn="l">
              <a:lnSpc>
                <a:spcPct val="118000"/>
              </a:lnSpc>
            </a:pPr>
            <a:r>
              <a:rPr sz="1150" b="1">
                <a:solidFill>
                  <a:srgbClr val="FFFFFF"/>
                </a:solidFill>
                <a:latin typeface="Heebo"/>
                <a:ea typeface="Heebo"/>
                <a:cs typeface="Heebo"/>
              </a:rPr>
              <a:t>Kuvat → Alt-tekstit kunnossa</a:t>
            </a:r>
          </a:p>
        </p:txBody>
      </p:sp>
      <p:sp>
        <p:nvSpPr>
          <p:cNvPr id="40" name="TextBox 39"/>
          <p:cNvSpPr txBox="1"/>
          <p:nvPr/>
        </p:nvSpPr>
        <p:spPr>
          <a:xfrm>
            <a:off x="6675120" y="5605272"/>
            <a:ext cx="5029200" cy="594360"/>
          </a:xfrm>
          <a:prstGeom prst="rect">
            <a:avLst/>
          </a:prstGeom>
          <a:noFill/>
        </p:spPr>
        <p:txBody>
          <a:bodyPr wrap="square" lIns="36576" rIns="36576" tIns="36576" bIns="36576" anchor="t"/>
          <a:lstStyle/>
          <a:p>
            <a:pPr algn="l">
              <a:lnSpc>
                <a:spcPct val="118000"/>
              </a:lnSpc>
            </a:pPr>
            <a:r>
              <a:rPr sz="1000" b="0">
                <a:solidFill>
                  <a:srgbClr val="9FB2BE"/>
                </a:solidFill>
                <a:latin typeface="Heebo"/>
                <a:ea typeface="Heebo"/>
                <a:cs typeface="Heebo"/>
              </a:rPr>
              <a:t>Kuvahaun perusta on kunnossa; esimerkkidian lisääminen (Korjaus #3) toisi ensimmäisen sisältökuvan.</a:t>
            </a:r>
          </a:p>
        </p:txBody>
      </p:sp>
      <p:pic>
        <p:nvPicPr>
          <p:cNvPr id="41" name="Picture 40" descr="hw-lockup-horizontal-white.png"/>
          <p:cNvPicPr>
            <a:picLocks noChangeAspect="1"/>
          </p:cNvPicPr>
          <p:nvPr/>
        </p:nvPicPr>
        <p:blipFill>
          <a:blip r:embed="rId2"/>
          <a:stretch>
            <a:fillRect/>
          </a:stretch>
        </p:blipFill>
        <p:spPr>
          <a:xfrm>
            <a:off x="411480" y="6473952"/>
            <a:ext cx="868680" cy="196625"/>
          </a:xfrm>
          <a:prstGeom prst="rect">
            <a:avLst/>
          </a:prstGeom>
        </p:spPr>
      </p:pic>
      <p:sp>
        <p:nvSpPr>
          <p:cNvPr id="42" name="TextBox 41"/>
          <p:cNvSpPr txBox="1"/>
          <p:nvPr/>
        </p:nvSpPr>
        <p:spPr>
          <a:xfrm>
            <a:off x="8412480" y="6419088"/>
            <a:ext cx="2834640" cy="274320"/>
          </a:xfrm>
          <a:prstGeom prst="rect">
            <a:avLst/>
          </a:prstGeom>
          <a:noFill/>
        </p:spPr>
        <p:txBody>
          <a:bodyPr wrap="square" lIns="36576" rIns="36576" tIns="36576" bIns="36576" anchor="t"/>
          <a:lstStyle/>
          <a:p>
            <a:pPr algn="r">
              <a:lnSpc>
                <a:spcPct val="118000"/>
              </a:lnSpc>
            </a:pPr>
            <a:r>
              <a:rPr sz="850" b="0">
                <a:solidFill>
                  <a:srgbClr val="6F8796"/>
                </a:solidFill>
                <a:latin typeface="Heebo"/>
                <a:ea typeface="Heebo"/>
                <a:cs typeface="Heebo"/>
              </a:rPr>
              <a:t>ROAST MY PAGE · hybridworks-esikatselu.vercel.app</a:t>
            </a:r>
          </a:p>
        </p:txBody>
      </p:sp>
      <p:sp>
        <p:nvSpPr>
          <p:cNvPr id="43" name="TextBox 42"/>
          <p:cNvSpPr txBox="1"/>
          <p:nvPr/>
        </p:nvSpPr>
        <p:spPr>
          <a:xfrm>
            <a:off x="11292840" y="6382512"/>
            <a:ext cx="502920" cy="329184"/>
          </a:xfrm>
          <a:prstGeom prst="rect">
            <a:avLst/>
          </a:prstGeom>
          <a:noFill/>
        </p:spPr>
        <p:txBody>
          <a:bodyPr wrap="square" lIns="36576" rIns="36576" tIns="36576" bIns="36576" anchor="t"/>
          <a:lstStyle/>
          <a:p>
            <a:pPr algn="r">
              <a:lnSpc>
                <a:spcPct val="118000"/>
              </a:lnSpc>
            </a:pPr>
            <a:r>
              <a:rPr sz="1200" b="0">
                <a:solidFill>
                  <a:srgbClr val="6F8796"/>
                </a:solidFill>
                <a:latin typeface="Anton"/>
                <a:ea typeface="Anton"/>
                <a:cs typeface="Anton"/>
              </a:rPr>
              <a:t>16</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129" fill="hold">
                      <p:stCondLst>
                        <p:cond delay="indefinite"/>
                        <p:cond evt="onBegin" delay="0">
                          <p:tn val="2"/>
                        </p:cond>
                      </p:stCondLst>
                      <p:childTnLst>
                        <p:par>
                          <p:cTn id="6"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500"/>
                                        <p:tgtEl>
                                          <p:spTgt spid="3"/>
                                        </p:tgtEl>
                                      </p:cBhvr>
                                    </p:animEffect>
                                  </p:childTnLst>
                                </p:cTn>
                              </p:par>
                            </p:childTnLst>
                          </p:cTn>
                        </p:par>
                        <p:par>
                          <p:cTn id="22" fill="hold">
                            <p:stCondLst>
                              <p:cond delay="350"/>
                            </p:stCondLst>
                            <p:childTnLst>
                              <p:par>
                                <p:cTn id="7" presetID="10" presetClass="entr" presetSubtype="0" fill="hold" grpId="0" nodeType="after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500"/>
                                        <p:tgtEl>
                                          <p:spTgt spid="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38" fill="hold">
                            <p:stCondLst>
                              <p:cond delay="70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54" fill="hold">
                            <p:stCondLst>
                              <p:cond delay="1050"/>
                            </p:stCondLst>
                            <p:childTnLst>
                              <p:par>
                                <p:cTn id="39" presetID="10"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par>
                          <p:cTn id="70" fill="hold">
                            <p:stCondLst>
                              <p:cond delay="1400"/>
                            </p:stCondLst>
                            <p:childTnLst>
                              <p:par>
                                <p:cTn id="55" presetID="10" presetClass="entr" presetSubtype="0"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500"/>
                                        <p:tgtEl>
                                          <p:spTgt spid="23"/>
                                        </p:tgtEl>
                                      </p:cBhvr>
                                    </p:animEffect>
                                  </p:childTnLst>
                                </p:cTn>
                              </p:par>
                            </p:childTnLst>
                          </p:cTn>
                        </p:par>
                        <p:par>
                          <p:cTn id="86" fill="hold">
                            <p:stCondLst>
                              <p:cond delay="1750"/>
                            </p:stCondLst>
                            <p:childTnLst>
                              <p:par>
                                <p:cTn id="71" presetID="10"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500"/>
                                        <p:tgtEl>
                                          <p:spTgt spid="2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500"/>
                                        <p:tgtEl>
                                          <p:spTgt spid="2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500"/>
                                        <p:tgtEl>
                                          <p:spTgt spid="2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fade">
                                      <p:cBhvr>
                                        <p:cTn id="85" dur="500"/>
                                        <p:tgtEl>
                                          <p:spTgt spid="28"/>
                                        </p:tgtEl>
                                      </p:cBhvr>
                                    </p:animEffect>
                                  </p:childTnLst>
                                </p:cTn>
                              </p:par>
                            </p:childTnLst>
                          </p:cTn>
                        </p:par>
                        <p:par>
                          <p:cTn id="93" fill="hold">
                            <p:stCondLst>
                              <p:cond delay="2100"/>
                            </p:stCondLst>
                            <p:childTnLst>
                              <p:par>
                                <p:cTn id="87" presetID="10" presetClass="entr" presetSubtype="0"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500"/>
                                        <p:tgtEl>
                                          <p:spTgt spid="29"/>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500"/>
                                        <p:tgtEl>
                                          <p:spTgt spid="30"/>
                                        </p:tgtEl>
                                      </p:cBhvr>
                                    </p:animEffect>
                                  </p:childTnLst>
                                </p:cTn>
                              </p:par>
                            </p:childTnLst>
                          </p:cTn>
                        </p:par>
                        <p:par>
                          <p:cTn id="100" fill="hold">
                            <p:stCondLst>
                              <p:cond delay="2450"/>
                            </p:stCondLst>
                            <p:childTnLst>
                              <p:par>
                                <p:cTn id="94" presetID="10" presetClass="entr" presetSubtype="0"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500"/>
                                        <p:tgtEl>
                                          <p:spTgt spid="31"/>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fade">
                                      <p:cBhvr>
                                        <p:cTn id="99" dur="500"/>
                                        <p:tgtEl>
                                          <p:spTgt spid="32"/>
                                        </p:tgtEl>
                                      </p:cBhvr>
                                    </p:animEffect>
                                  </p:childTnLst>
                                </p:cTn>
                              </p:par>
                            </p:childTnLst>
                          </p:cTn>
                        </p:par>
                        <p:par>
                          <p:cTn id="107" fill="hold">
                            <p:stCondLst>
                              <p:cond delay="28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500"/>
                                        <p:tgtEl>
                                          <p:spTgt spid="33"/>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fade">
                                      <p:cBhvr>
                                        <p:cTn id="106" dur="500"/>
                                        <p:tgtEl>
                                          <p:spTgt spid="34"/>
                                        </p:tgtEl>
                                      </p:cBhvr>
                                    </p:animEffect>
                                  </p:childTnLst>
                                </p:cTn>
                              </p:par>
                            </p:childTnLst>
                          </p:cTn>
                        </p:par>
                        <p:par>
                          <p:cTn id="114" fill="hold">
                            <p:stCondLst>
                              <p:cond delay="3150"/>
                            </p:stCondLst>
                            <p:childTnLst>
                              <p:par>
                                <p:cTn id="108" presetID="10" presetClass="entr" presetSubtype="0"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fade">
                                      <p:cBhvr>
                                        <p:cTn id="110" dur="500"/>
                                        <p:tgtEl>
                                          <p:spTgt spid="35"/>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childTnLst>
                          </p:cTn>
                        </p:par>
                        <p:par>
                          <p:cTn id="121" fill="hold">
                            <p:stCondLst>
                              <p:cond delay="3500"/>
                            </p:stCondLst>
                            <p:childTnLst>
                              <p:par>
                                <p:cTn id="115" presetID="10" presetClass="entr" presetSubtype="0" fill="hold" grpId="0" nodeType="after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fade">
                                      <p:cBhvr>
                                        <p:cTn id="117" dur="500"/>
                                        <p:tgtEl>
                                          <p:spTgt spid="37"/>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fade">
                                      <p:cBhvr>
                                        <p:cTn id="120" dur="500"/>
                                        <p:tgtEl>
                                          <p:spTgt spid="38"/>
                                        </p:tgtEl>
                                      </p:cBhvr>
                                    </p:animEffect>
                                  </p:childTnLst>
                                </p:cTn>
                              </p:par>
                            </p:childTnLst>
                          </p:cTn>
                        </p:par>
                        <p:par>
                          <p:cTn id="128" fill="hold">
                            <p:stCondLst>
                              <p:cond delay="3850"/>
                            </p:stCondLst>
                            <p:childTnLst>
                              <p:par>
                                <p:cTn id="122" presetID="10" presetClass="entr" presetSubtype="0" fill="hold" grpId="0" nodeType="afterEffect">
                                  <p:stCondLst>
                                    <p:cond delay="0"/>
                                  </p:stCondLst>
                                  <p:childTnLst>
                                    <p:set>
                                      <p:cBhvr>
                                        <p:cTn id="123" dur="1" fill="hold">
                                          <p:stCondLst>
                                            <p:cond delay="0"/>
                                          </p:stCondLst>
                                        </p:cTn>
                                        <p:tgtEl>
                                          <p:spTgt spid="39"/>
                                        </p:tgtEl>
                                        <p:attrNameLst>
                                          <p:attrName>style.visibility</p:attrName>
                                        </p:attrNameLst>
                                      </p:cBhvr>
                                      <p:to>
                                        <p:strVal val="visible"/>
                                      </p:to>
                                    </p:set>
                                    <p:animEffect transition="in" filter="fade">
                                      <p:cBhvr>
                                        <p:cTn id="124" dur="500"/>
                                        <p:tgtEl>
                                          <p:spTgt spid="39"/>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fade">
                                      <p:cBhvr>
                                        <p:cTn id="1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Lst>
  </p:timing>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16232B"/>
        </a:solidFill>
        <a:effectLst/>
      </p:bgPr>
    </p:bg>
    <p:spTree>
      <p:nvGrpSpPr>
        <p:cNvPr id="1" name=""/>
        <p:cNvGrpSpPr/>
        <p:nvPr/>
      </p:nvGrpSpPr>
      <p:grpSpPr/>
      <p:sp>
        <p:nvSpPr>
          <p:cNvPr id="2" name="Rectangle 1"/>
          <p:cNvSpPr/>
          <p:nvPr/>
        </p:nvSpPr>
        <p:spPr>
          <a:xfrm>
            <a:off x="0" y="5623560"/>
            <a:ext cx="12191695" cy="1234440"/>
          </a:xfrm>
          <a:prstGeom prst="rect">
            <a:avLst/>
          </a:prstGeom>
          <a:solidFill>
            <a:srgbClr val="1A29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logo-roast-my-page-white.png"/>
          <p:cNvPicPr>
            <a:picLocks noChangeAspect="1"/>
          </p:cNvPicPr>
          <p:nvPr/>
        </p:nvPicPr>
        <p:blipFill>
          <a:blip r:embed="rId2"/>
          <a:stretch>
            <a:fillRect/>
          </a:stretch>
        </p:blipFill>
        <p:spPr>
          <a:xfrm>
            <a:off x="8778240" y="685800"/>
            <a:ext cx="2651760" cy="1868018"/>
          </a:xfrm>
          <a:prstGeom prst="rect">
            <a:avLst/>
          </a:prstGeom>
        </p:spPr>
      </p:pic>
      <p:pic>
        <p:nvPicPr>
          <p:cNvPr id="4" name="Picture 3" descr="hw-mark-white.png"/>
          <p:cNvPicPr>
            <a:picLocks noChangeAspect="1"/>
          </p:cNvPicPr>
          <p:nvPr/>
        </p:nvPicPr>
        <p:blipFill>
          <a:blip r:embed="rId3"/>
          <a:stretch>
            <a:fillRect/>
          </a:stretch>
        </p:blipFill>
        <p:spPr>
          <a:xfrm>
            <a:off x="11448288" y="731520"/>
            <a:ext cx="274320" cy="282866"/>
          </a:xfrm>
          <a:prstGeom prst="rect">
            <a:avLst/>
          </a:prstGeom>
        </p:spPr>
      </p:pic>
      <p:sp>
        <p:nvSpPr>
          <p:cNvPr id="5" name="Rounded Rectangle 4"/>
          <p:cNvSpPr/>
          <p:nvPr/>
        </p:nvSpPr>
        <p:spPr>
          <a:xfrm>
            <a:off x="621792" y="914400"/>
            <a:ext cx="1920240" cy="365760"/>
          </a:xfrm>
          <a:prstGeom prst="roundRect">
            <a:avLst>
              <a:gd name="adj" fmla="val 50000"/>
            </a:avLst>
          </a:prstGeom>
          <a:no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100" b="1">
                <a:solidFill>
                  <a:srgbClr val="FFFFFF"/>
                </a:solidFill>
                <a:latin typeface="Heebo"/>
                <a:ea typeface="Heebo"/>
                <a:cs typeface="Heebo"/>
              </a:rPr>
              <a:t>SEURAAVA ASKEL</a:t>
            </a:r>
          </a:p>
        </p:txBody>
      </p:sp>
      <p:sp>
        <p:nvSpPr>
          <p:cNvPr id="6" name="TextBox 5"/>
          <p:cNvSpPr txBox="1"/>
          <p:nvPr/>
        </p:nvSpPr>
        <p:spPr>
          <a:xfrm>
            <a:off x="621792" y="1417320"/>
            <a:ext cx="7863840" cy="2011680"/>
          </a:xfrm>
          <a:prstGeom prst="rect">
            <a:avLst/>
          </a:prstGeom>
          <a:noFill/>
        </p:spPr>
        <p:txBody>
          <a:bodyPr wrap="square" lIns="36576" rIns="36576" tIns="36576" bIns="36576" anchor="t"/>
          <a:lstStyle/>
          <a:p>
            <a:pPr algn="l">
              <a:lnSpc>
                <a:spcPct val="100000"/>
              </a:lnSpc>
            </a:pPr>
            <a:r>
              <a:rPr sz="6350" b="0">
                <a:solidFill>
                  <a:srgbClr val="FFFFFF"/>
                </a:solidFill>
                <a:latin typeface="Anton"/>
                <a:ea typeface="Anton"/>
                <a:cs typeface="Anton"/>
              </a:rPr>
              <a:t>SAMA SIVU,</a:t>
            </a:r>
          </a:p>
          <a:p>
            <a:pPr algn="l">
              <a:lnSpc>
                <a:spcPct val="100000"/>
              </a:lnSpc>
            </a:pPr>
            <a:r>
              <a:rPr sz="6350" b="0">
                <a:solidFill>
                  <a:srgbClr val="FFFFFF"/>
                </a:solidFill>
                <a:latin typeface="Anton"/>
                <a:ea typeface="Anton"/>
                <a:cs typeface="Anton"/>
              </a:rPr>
              <a:t>VAHVEMPI VIESTI.</a:t>
            </a:r>
          </a:p>
        </p:txBody>
      </p:sp>
      <p:sp>
        <p:nvSpPr>
          <p:cNvPr id="7" name="TextBox 6"/>
          <p:cNvSpPr txBox="1"/>
          <p:nvPr/>
        </p:nvSpPr>
        <p:spPr>
          <a:xfrm>
            <a:off x="621792" y="3520440"/>
            <a:ext cx="7498079" cy="1280160"/>
          </a:xfrm>
          <a:prstGeom prst="rect">
            <a:avLst/>
          </a:prstGeom>
          <a:noFill/>
        </p:spPr>
        <p:txBody>
          <a:bodyPr wrap="square" lIns="36576" rIns="36576" tIns="36576" bIns="36576" anchor="t"/>
          <a:lstStyle/>
          <a:p>
            <a:pPr algn="l">
              <a:lnSpc>
                <a:spcPct val="118000"/>
              </a:lnSpc>
            </a:pPr>
            <a:r>
              <a:rPr sz="1650" b="0">
                <a:solidFill>
                  <a:srgbClr val="9FB2BE"/>
                </a:solidFill>
                <a:latin typeface="Heebo"/>
                <a:ea typeface="Heebo"/>
                <a:cs typeface="Heebo"/>
              </a:rPr>
              <a:t>Korjauslistassa on 9 kohtaa, arviolta 8–11,5 tuntia työtä. Jokaisessa kohdassa on havainto, syy ja korjaus, joten esityksen voi antaa sellaisenaan omalle verkkotekijälle. Löydettävyyden korjaukset (5 kpl) ovat omalla diallaan.</a:t>
            </a:r>
          </a:p>
        </p:txBody>
      </p:sp>
      <p:sp>
        <p:nvSpPr>
          <p:cNvPr id="8" name="Rounded Rectangle 7"/>
          <p:cNvSpPr/>
          <p:nvPr/>
        </p:nvSpPr>
        <p:spPr>
          <a:xfrm>
            <a:off x="621792" y="4892040"/>
            <a:ext cx="4023360" cy="457200"/>
          </a:xfrm>
          <a:prstGeom prst="roundRect">
            <a:avLst>
              <a:gd name="adj" fmla="val 50000"/>
            </a:avLst>
          </a:prstGeom>
          <a:solidFill>
            <a:srgbClr val="F15D22"/>
          </a:solidFill>
          <a:ln>
            <a:noFill/>
          </a:ln>
          <a:effectLst/>
        </p:spPr>
        <p:style>
          <a:lnRef idx="1">
            <a:schemeClr val="accent1"/>
          </a:lnRef>
          <a:fillRef idx="3">
            <a:schemeClr val="accent1"/>
          </a:fillRef>
          <a:effectRef idx="2">
            <a:schemeClr val="accent1"/>
          </a:effectRef>
          <a:fontRef idx="minor">
            <a:schemeClr val="lt1"/>
          </a:fontRef>
        </p:style>
        <p:txBody>
          <a:bodyPr rtlCol="0" anchor="ctr" lIns="27432" rIns="27432" tIns="27432" bIns="27432" wrap="square"/>
          <a:lstStyle/>
          <a:p>
            <a:pPr algn="ctr"/>
            <a:r>
              <a:rPr sz="1300" b="1">
                <a:solidFill>
                  <a:srgbClr val="FFFFFF"/>
                </a:solidFill>
                <a:latin typeface="Heebo"/>
                <a:ea typeface="Heebo"/>
                <a:cs typeface="Heebo"/>
              </a:rPr>
              <a:t>Välitä tämä esitys verkkotekijällesi →</a:t>
            </a:r>
          </a:p>
        </p:txBody>
      </p:sp>
      <p:sp>
        <p:nvSpPr>
          <p:cNvPr id="9" name="TextBox 8"/>
          <p:cNvSpPr txBox="1"/>
          <p:nvPr/>
        </p:nvSpPr>
        <p:spPr>
          <a:xfrm>
            <a:off x="621792" y="5989320"/>
            <a:ext cx="8229600" cy="365760"/>
          </a:xfrm>
          <a:prstGeom prst="rect">
            <a:avLst/>
          </a:prstGeom>
          <a:noFill/>
        </p:spPr>
        <p:txBody>
          <a:bodyPr wrap="square" lIns="36576" rIns="36576" tIns="36576" bIns="36576" anchor="t"/>
          <a:lstStyle/>
          <a:p>
            <a:pPr algn="l">
              <a:lnSpc>
                <a:spcPct val="118000"/>
              </a:lnSpc>
            </a:pPr>
            <a:r>
              <a:rPr sz="1300" b="0">
                <a:solidFill>
                  <a:srgbClr val="FFFFFF"/>
                </a:solidFill>
                <a:latin typeface="Heebo"/>
                <a:ea typeface="Heebo"/>
                <a:cs typeface="Heebo"/>
              </a:rPr>
              <a:t>Roast My Page -arvio  ·  hybridworks-esikatselu.vercel.app  ·  20.10.2026</a:t>
            </a:r>
          </a:p>
        </p:txBody>
      </p:sp>
      <p:pic>
        <p:nvPicPr>
          <p:cNvPr id="10" name="Picture 9" descr="hw-lockup-horizontal-white.png"/>
          <p:cNvPicPr>
            <a:picLocks noChangeAspect="1"/>
          </p:cNvPicPr>
          <p:nvPr/>
        </p:nvPicPr>
        <p:blipFill>
          <a:blip r:embed="rId4"/>
          <a:stretch>
            <a:fillRect/>
          </a:stretch>
        </p:blipFill>
        <p:spPr>
          <a:xfrm>
            <a:off x="411480" y="6473952"/>
            <a:ext cx="868680" cy="196625"/>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0" fill="hold">
                      <p:stCondLst>
                        <p:cond delay="indefinite"/>
                        <p:cond evt="onBegin" delay="0">
                          <p:tn val="2"/>
                        </p:cond>
                      </p:stCondLst>
                      <p:childTnLst>
                        <p:par>
                          <p:cTn id="9" fill="hold">
                            <p:stCondLst>
                              <p:cond delay="0"/>
                            </p:stCondLst>
                            <p:childTnLst>
                              <p:par>
                                <p:cTn id="3" presetID="10" presetClass="entr" presetSubtype="0" fill="hold" grpId="0" nodeType="after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5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500"/>
                                        <p:tgtEl>
                                          <p:spTgt spid="4"/>
                                        </p:tgtEl>
                                      </p:cBhvr>
                                    </p:animEffect>
                                  </p:childTnLst>
                                </p:cTn>
                              </p:par>
                            </p:childTnLst>
                          </p:cTn>
                        </p:par>
                        <p:par>
                          <p:cTn id="13" fill="hold">
                            <p:stCondLst>
                              <p:cond delay="35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7"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21" fill="hold">
                            <p:stCondLst>
                              <p:cond delay="105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5" fill="hold">
                            <p:stCondLst>
                              <p:cond delay="1400"/>
                            </p:stCondLst>
                            <p:childTnLst>
                              <p:par>
                                <p:cTn id="22" presetID="10"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9"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